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82" r:id="rId5"/>
    <p:sldId id="274" r:id="rId6"/>
    <p:sldId id="260" r:id="rId7"/>
    <p:sldId id="261" r:id="rId8"/>
    <p:sldId id="262" r:id="rId9"/>
    <p:sldId id="263" r:id="rId10"/>
    <p:sldId id="265" r:id="rId11"/>
    <p:sldId id="277" r:id="rId12"/>
    <p:sldId id="266" r:id="rId13"/>
    <p:sldId id="275" r:id="rId14"/>
    <p:sldId id="278" r:id="rId15"/>
    <p:sldId id="281" r:id="rId16"/>
    <p:sldId id="273" r:id="rId17"/>
    <p:sldId id="267" r:id="rId18"/>
    <p:sldId id="268" r:id="rId19"/>
    <p:sldId id="269" r:id="rId20"/>
    <p:sldId id="270" r:id="rId21"/>
    <p:sldId id="280" r:id="rId22"/>
    <p:sldId id="283" r:id="rId23"/>
    <p:sldId id="271" r:id="rId24"/>
    <p:sldId id="284" r:id="rId25"/>
    <p:sldId id="27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5951"/>
    <a:srgbClr val="17201D"/>
    <a:srgbClr val="FFC000"/>
    <a:srgbClr val="DDDDDD"/>
    <a:srgbClr val="000000"/>
    <a:srgbClr val="E004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66BE9D-AE41-4F64-937E-7A6CDB1BF52D}" v="1339" dt="2023-11-19T14:56:03.229"/>
    <p1510:client id="{432BD627-9374-47F8-9680-01E06ACEBD07}" v="623" dt="2023-11-22T14:43:39.646"/>
    <p1510:client id="{59605B4D-7548-47D4-961A-A11E84CE5659}" v="871" dt="2023-11-18T14:14:38.428"/>
    <p1510:client id="{5D0824EA-321B-48E3-89C8-F50FD0BA68AE}" v="251" dt="2023-11-28T13:20:44.682"/>
    <p1510:client id="{ED12322C-E150-92B7-621E-7106E9C03AFF}" v="182" dt="2023-11-28T14:05:41.5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98" d="100"/>
          <a:sy n="98" d="100"/>
        </p:scale>
        <p:origin x="96" y="3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8F7D4C-425C-4A9F-B96F-967E8BAD49E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2CD9FC2-A9E9-461C-8AA7-918F8A4A0251}">
      <dgm:prSet/>
      <dgm:spPr/>
      <dgm:t>
        <a:bodyPr/>
        <a:lstStyle/>
        <a:p>
          <a:pPr>
            <a:lnSpc>
              <a:spcPct val="100000"/>
            </a:lnSpc>
          </a:pPr>
          <a:r>
            <a:rPr lang="en-US"/>
            <a:t>Signature Based Detection: This method involves creating unique signatures or fingerprints for known malware. These signatures are like digital footprints that antivirus programs use to identify and quarantine malicious files. Antivirus software compares the files on a system against a database of these signatures. If a match is found, the file is flagged as malware and appropriate action is taken.</a:t>
          </a:r>
        </a:p>
      </dgm:t>
    </dgm:pt>
    <dgm:pt modelId="{2A98C581-C027-4BE9-A151-701111710BB7}" type="parTrans" cxnId="{A321885F-F524-42FE-8FF2-87BBA0DE876D}">
      <dgm:prSet/>
      <dgm:spPr/>
      <dgm:t>
        <a:bodyPr/>
        <a:lstStyle/>
        <a:p>
          <a:endParaRPr lang="en-US"/>
        </a:p>
      </dgm:t>
    </dgm:pt>
    <dgm:pt modelId="{9C15674F-8D1D-4A9D-AF73-CC251C301495}" type="sibTrans" cxnId="{A321885F-F524-42FE-8FF2-87BBA0DE876D}">
      <dgm:prSet/>
      <dgm:spPr/>
      <dgm:t>
        <a:bodyPr/>
        <a:lstStyle/>
        <a:p>
          <a:endParaRPr lang="en-US"/>
        </a:p>
      </dgm:t>
    </dgm:pt>
    <dgm:pt modelId="{1CC01B01-7070-41B3-9D6D-BF20CDEA3B51}">
      <dgm:prSet/>
      <dgm:spPr/>
      <dgm:t>
        <a:bodyPr/>
        <a:lstStyle/>
        <a:p>
          <a:pPr>
            <a:lnSpc>
              <a:spcPct val="100000"/>
            </a:lnSpc>
          </a:pPr>
          <a:r>
            <a:rPr lang="en-US"/>
            <a:t>Heuristic Analysis: Heuristic analysis is a proactive approach where the antivirus program looks for traits or behaviors commonly associated with malware. Rather than relying on predefined signatures, it identifies potential threats based on suspicious characteristics. The software evaluates the behavior of files and applications, flagging those that exhibit unusual or potentially harmful actions. This allows the antivirus to catch new or previously unknown threats.</a:t>
          </a:r>
        </a:p>
      </dgm:t>
    </dgm:pt>
    <dgm:pt modelId="{8A3B1B80-7BF4-4B34-9280-DF45F933268F}" type="parTrans" cxnId="{EC340A7A-6460-48F7-96C0-8A3073607A21}">
      <dgm:prSet/>
      <dgm:spPr/>
      <dgm:t>
        <a:bodyPr/>
        <a:lstStyle/>
        <a:p>
          <a:endParaRPr lang="en-US"/>
        </a:p>
      </dgm:t>
    </dgm:pt>
    <dgm:pt modelId="{7904E33D-F511-4E86-BD3B-F8F53127149F}" type="sibTrans" cxnId="{EC340A7A-6460-48F7-96C0-8A3073607A21}">
      <dgm:prSet/>
      <dgm:spPr/>
      <dgm:t>
        <a:bodyPr/>
        <a:lstStyle/>
        <a:p>
          <a:endParaRPr lang="en-US"/>
        </a:p>
      </dgm:t>
    </dgm:pt>
    <dgm:pt modelId="{02D2F721-08D0-428E-BD99-20D87B85C1DB}">
      <dgm:prSet/>
      <dgm:spPr/>
      <dgm:t>
        <a:bodyPr/>
        <a:lstStyle/>
        <a:p>
          <a:pPr>
            <a:lnSpc>
              <a:spcPct val="100000"/>
            </a:lnSpc>
          </a:pPr>
          <a:r>
            <a:rPr lang="en-US"/>
            <a:t>Behavioral  Analysis: Behavioral analysis monitors the real-time behavior of programs and processes on a system. It seeks patterns or actions that deviate from normal, legitimate behavior. Antivirus programs observe how applications interact with the system. If an application starts behaving in a way typical of malware (e.g., attempting to modify critical system files), it is flagged for further investigation or immediate action. This method may be considered a subset of heuristic analysis.</a:t>
          </a:r>
        </a:p>
      </dgm:t>
    </dgm:pt>
    <dgm:pt modelId="{0E70020B-7821-4EB8-8101-B724DCBDFE28}" type="parTrans" cxnId="{4DE43BFA-F423-42BD-975C-A913F97A2EA9}">
      <dgm:prSet/>
      <dgm:spPr/>
      <dgm:t>
        <a:bodyPr/>
        <a:lstStyle/>
        <a:p>
          <a:endParaRPr lang="en-US"/>
        </a:p>
      </dgm:t>
    </dgm:pt>
    <dgm:pt modelId="{EBF53666-1AE4-4227-9585-9211929C104F}" type="sibTrans" cxnId="{4DE43BFA-F423-42BD-975C-A913F97A2EA9}">
      <dgm:prSet/>
      <dgm:spPr/>
      <dgm:t>
        <a:bodyPr/>
        <a:lstStyle/>
        <a:p>
          <a:endParaRPr lang="en-US"/>
        </a:p>
      </dgm:t>
    </dgm:pt>
    <dgm:pt modelId="{570CFB2D-E56E-46A9-B13C-F26549A1E07C}">
      <dgm:prSet/>
      <dgm:spPr/>
      <dgm:t>
        <a:bodyPr/>
        <a:lstStyle/>
        <a:p>
          <a:pPr>
            <a:lnSpc>
              <a:spcPct val="100000"/>
            </a:lnSpc>
          </a:pPr>
          <a:r>
            <a:rPr lang="en-US"/>
            <a:t>Real-Time Protection: Real-time protection ensures that antivirus software is actively monitoring the system for potential threats as they occur. The antivirus program runs in the background, continuously scanning files, emails, downloads, and other activities. If it detects any suspicious activity or a match with known malware signatures, it takes instant action to block or quarantine the threat.</a:t>
          </a:r>
        </a:p>
      </dgm:t>
    </dgm:pt>
    <dgm:pt modelId="{BF1108C4-8BBE-4A68-8A4D-85748FE7FC50}" type="parTrans" cxnId="{9B72B53F-73EA-44CB-BD19-A707CAA6921F}">
      <dgm:prSet/>
      <dgm:spPr/>
      <dgm:t>
        <a:bodyPr/>
        <a:lstStyle/>
        <a:p>
          <a:endParaRPr lang="en-US"/>
        </a:p>
      </dgm:t>
    </dgm:pt>
    <dgm:pt modelId="{7AFD712A-50E6-43F3-985F-6453FC0148CF}" type="sibTrans" cxnId="{9B72B53F-73EA-44CB-BD19-A707CAA6921F}">
      <dgm:prSet/>
      <dgm:spPr/>
      <dgm:t>
        <a:bodyPr/>
        <a:lstStyle/>
        <a:p>
          <a:endParaRPr lang="en-US"/>
        </a:p>
      </dgm:t>
    </dgm:pt>
    <dgm:pt modelId="{E042D8D3-C198-41E6-92CB-0F764B137B48}" type="pres">
      <dgm:prSet presAssocID="{2A8F7D4C-425C-4A9F-B96F-967E8BAD49E7}" presName="root" presStyleCnt="0">
        <dgm:presLayoutVars>
          <dgm:dir/>
          <dgm:resizeHandles val="exact"/>
        </dgm:presLayoutVars>
      </dgm:prSet>
      <dgm:spPr/>
    </dgm:pt>
    <dgm:pt modelId="{9DAA486A-3D28-46B8-979F-F483722DF856}" type="pres">
      <dgm:prSet presAssocID="{A2CD9FC2-A9E9-461C-8AA7-918F8A4A0251}" presName="compNode" presStyleCnt="0"/>
      <dgm:spPr/>
    </dgm:pt>
    <dgm:pt modelId="{4FC59E6A-5234-4531-8436-6E78F4E5330C}" type="pres">
      <dgm:prSet presAssocID="{A2CD9FC2-A9E9-461C-8AA7-918F8A4A0251}" presName="bgRect" presStyleLbl="bgShp" presStyleIdx="0" presStyleCnt="4"/>
      <dgm:spPr/>
    </dgm:pt>
    <dgm:pt modelId="{41A84E9D-185C-44D2-8228-054E7D15416B}" type="pres">
      <dgm:prSet presAssocID="{A2CD9FC2-A9E9-461C-8AA7-918F8A4A025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inger Print"/>
        </a:ext>
      </dgm:extLst>
    </dgm:pt>
    <dgm:pt modelId="{FD9849E4-024F-429C-9453-25429301408A}" type="pres">
      <dgm:prSet presAssocID="{A2CD9FC2-A9E9-461C-8AA7-918F8A4A0251}" presName="spaceRect" presStyleCnt="0"/>
      <dgm:spPr/>
    </dgm:pt>
    <dgm:pt modelId="{E82A5D23-8EB2-4FF2-8EFA-E10B5A60A9B1}" type="pres">
      <dgm:prSet presAssocID="{A2CD9FC2-A9E9-461C-8AA7-918F8A4A0251}" presName="parTx" presStyleLbl="revTx" presStyleIdx="0" presStyleCnt="4">
        <dgm:presLayoutVars>
          <dgm:chMax val="0"/>
          <dgm:chPref val="0"/>
        </dgm:presLayoutVars>
      </dgm:prSet>
      <dgm:spPr/>
    </dgm:pt>
    <dgm:pt modelId="{5E5ECA9B-02A6-4A8F-A7DB-B5CE64C73183}" type="pres">
      <dgm:prSet presAssocID="{9C15674F-8D1D-4A9D-AF73-CC251C301495}" presName="sibTrans" presStyleCnt="0"/>
      <dgm:spPr/>
    </dgm:pt>
    <dgm:pt modelId="{FD6D70B7-87B3-4E86-A866-1F0DCF39D0F6}" type="pres">
      <dgm:prSet presAssocID="{1CC01B01-7070-41B3-9D6D-BF20CDEA3B51}" presName="compNode" presStyleCnt="0"/>
      <dgm:spPr/>
    </dgm:pt>
    <dgm:pt modelId="{D7C9B01A-5613-4A82-9DB6-186D9C9CD7B1}" type="pres">
      <dgm:prSet presAssocID="{1CC01B01-7070-41B3-9D6D-BF20CDEA3B51}" presName="bgRect" presStyleLbl="bgShp" presStyleIdx="1" presStyleCnt="4"/>
      <dgm:spPr/>
    </dgm:pt>
    <dgm:pt modelId="{D76AF256-D746-404F-861F-8F16C3C50C58}" type="pres">
      <dgm:prSet presAssocID="{1CC01B01-7070-41B3-9D6D-BF20CDEA3B5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30A9E0B4-A9FD-4573-AE76-468AAF526F33}" type="pres">
      <dgm:prSet presAssocID="{1CC01B01-7070-41B3-9D6D-BF20CDEA3B51}" presName="spaceRect" presStyleCnt="0"/>
      <dgm:spPr/>
    </dgm:pt>
    <dgm:pt modelId="{24A957C7-5FAA-4FAB-8D24-24C383122FD8}" type="pres">
      <dgm:prSet presAssocID="{1CC01B01-7070-41B3-9D6D-BF20CDEA3B51}" presName="parTx" presStyleLbl="revTx" presStyleIdx="1" presStyleCnt="4">
        <dgm:presLayoutVars>
          <dgm:chMax val="0"/>
          <dgm:chPref val="0"/>
        </dgm:presLayoutVars>
      </dgm:prSet>
      <dgm:spPr/>
    </dgm:pt>
    <dgm:pt modelId="{D2CA715A-C3C2-4D42-B0CB-879D99A1354E}" type="pres">
      <dgm:prSet presAssocID="{7904E33D-F511-4E86-BD3B-F8F53127149F}" presName="sibTrans" presStyleCnt="0"/>
      <dgm:spPr/>
    </dgm:pt>
    <dgm:pt modelId="{65740048-B0DD-4834-9025-314C8547945C}" type="pres">
      <dgm:prSet presAssocID="{02D2F721-08D0-428E-BD99-20D87B85C1DB}" presName="compNode" presStyleCnt="0"/>
      <dgm:spPr/>
    </dgm:pt>
    <dgm:pt modelId="{C8F24B6C-CCEE-426B-9D47-456E26440752}" type="pres">
      <dgm:prSet presAssocID="{02D2F721-08D0-428E-BD99-20D87B85C1DB}" presName="bgRect" presStyleLbl="bgShp" presStyleIdx="2" presStyleCnt="4"/>
      <dgm:spPr/>
    </dgm:pt>
    <dgm:pt modelId="{B420FDA3-1EF8-4230-8B92-050FDA21CEF5}" type="pres">
      <dgm:prSet presAssocID="{02D2F721-08D0-428E-BD99-20D87B85C1D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erson with Idea"/>
        </a:ext>
      </dgm:extLst>
    </dgm:pt>
    <dgm:pt modelId="{8F60BD7F-6FAB-4C42-B73E-39EA08D23CA1}" type="pres">
      <dgm:prSet presAssocID="{02D2F721-08D0-428E-BD99-20D87B85C1DB}" presName="spaceRect" presStyleCnt="0"/>
      <dgm:spPr/>
    </dgm:pt>
    <dgm:pt modelId="{78654979-5E2C-4FE1-84DF-2B153D0A4A37}" type="pres">
      <dgm:prSet presAssocID="{02D2F721-08D0-428E-BD99-20D87B85C1DB}" presName="parTx" presStyleLbl="revTx" presStyleIdx="2" presStyleCnt="4">
        <dgm:presLayoutVars>
          <dgm:chMax val="0"/>
          <dgm:chPref val="0"/>
        </dgm:presLayoutVars>
      </dgm:prSet>
      <dgm:spPr/>
    </dgm:pt>
    <dgm:pt modelId="{34AF6929-DA17-450C-B3A5-0ECD4BE310C3}" type="pres">
      <dgm:prSet presAssocID="{EBF53666-1AE4-4227-9585-9211929C104F}" presName="sibTrans" presStyleCnt="0"/>
      <dgm:spPr/>
    </dgm:pt>
    <dgm:pt modelId="{5B5C0B26-CD49-4D18-A51B-89562C754A32}" type="pres">
      <dgm:prSet presAssocID="{570CFB2D-E56E-46A9-B13C-F26549A1E07C}" presName="compNode" presStyleCnt="0"/>
      <dgm:spPr/>
    </dgm:pt>
    <dgm:pt modelId="{A22D5E00-EAA6-48C1-8051-23BD238B6C81}" type="pres">
      <dgm:prSet presAssocID="{570CFB2D-E56E-46A9-B13C-F26549A1E07C}" presName="bgRect" presStyleLbl="bgShp" presStyleIdx="3" presStyleCnt="4"/>
      <dgm:spPr/>
    </dgm:pt>
    <dgm:pt modelId="{86AD007B-35EA-4D50-8575-E2491D94B97C}" type="pres">
      <dgm:prSet presAssocID="{570CFB2D-E56E-46A9-B13C-F26549A1E07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mputer"/>
        </a:ext>
      </dgm:extLst>
    </dgm:pt>
    <dgm:pt modelId="{5A6A46FC-0B59-43C8-9F57-F06960EB4D6B}" type="pres">
      <dgm:prSet presAssocID="{570CFB2D-E56E-46A9-B13C-F26549A1E07C}" presName="spaceRect" presStyleCnt="0"/>
      <dgm:spPr/>
    </dgm:pt>
    <dgm:pt modelId="{DD238D6C-EBD6-443F-AED0-C47537F4E047}" type="pres">
      <dgm:prSet presAssocID="{570CFB2D-E56E-46A9-B13C-F26549A1E07C}" presName="parTx" presStyleLbl="revTx" presStyleIdx="3" presStyleCnt="4">
        <dgm:presLayoutVars>
          <dgm:chMax val="0"/>
          <dgm:chPref val="0"/>
        </dgm:presLayoutVars>
      </dgm:prSet>
      <dgm:spPr/>
    </dgm:pt>
  </dgm:ptLst>
  <dgm:cxnLst>
    <dgm:cxn modelId="{D929AE01-9B35-4966-B6C3-59CC9D2A22EF}" type="presOf" srcId="{1CC01B01-7070-41B3-9D6D-BF20CDEA3B51}" destId="{24A957C7-5FAA-4FAB-8D24-24C383122FD8}" srcOrd="0" destOrd="0" presId="urn:microsoft.com/office/officeart/2018/2/layout/IconVerticalSolidList"/>
    <dgm:cxn modelId="{9CBC1D04-59B6-4B13-BB41-C1C8F44029F8}" type="presOf" srcId="{A2CD9FC2-A9E9-461C-8AA7-918F8A4A0251}" destId="{E82A5D23-8EB2-4FF2-8EFA-E10B5A60A9B1}" srcOrd="0" destOrd="0" presId="urn:microsoft.com/office/officeart/2018/2/layout/IconVerticalSolidList"/>
    <dgm:cxn modelId="{CC43491D-8611-4A9F-A836-75ED8C2127BF}" type="presOf" srcId="{2A8F7D4C-425C-4A9F-B96F-967E8BAD49E7}" destId="{E042D8D3-C198-41E6-92CB-0F764B137B48}" srcOrd="0" destOrd="0" presId="urn:microsoft.com/office/officeart/2018/2/layout/IconVerticalSolidList"/>
    <dgm:cxn modelId="{9B72B53F-73EA-44CB-BD19-A707CAA6921F}" srcId="{2A8F7D4C-425C-4A9F-B96F-967E8BAD49E7}" destId="{570CFB2D-E56E-46A9-B13C-F26549A1E07C}" srcOrd="3" destOrd="0" parTransId="{BF1108C4-8BBE-4A68-8A4D-85748FE7FC50}" sibTransId="{7AFD712A-50E6-43F3-985F-6453FC0148CF}"/>
    <dgm:cxn modelId="{A321885F-F524-42FE-8FF2-87BBA0DE876D}" srcId="{2A8F7D4C-425C-4A9F-B96F-967E8BAD49E7}" destId="{A2CD9FC2-A9E9-461C-8AA7-918F8A4A0251}" srcOrd="0" destOrd="0" parTransId="{2A98C581-C027-4BE9-A151-701111710BB7}" sibTransId="{9C15674F-8D1D-4A9D-AF73-CC251C301495}"/>
    <dgm:cxn modelId="{EC340A7A-6460-48F7-96C0-8A3073607A21}" srcId="{2A8F7D4C-425C-4A9F-B96F-967E8BAD49E7}" destId="{1CC01B01-7070-41B3-9D6D-BF20CDEA3B51}" srcOrd="1" destOrd="0" parTransId="{8A3B1B80-7BF4-4B34-9280-DF45F933268F}" sibTransId="{7904E33D-F511-4E86-BD3B-F8F53127149F}"/>
    <dgm:cxn modelId="{B483317E-8B07-4DC4-9BFA-97C6CCF9E81B}" type="presOf" srcId="{570CFB2D-E56E-46A9-B13C-F26549A1E07C}" destId="{DD238D6C-EBD6-443F-AED0-C47537F4E047}" srcOrd="0" destOrd="0" presId="urn:microsoft.com/office/officeart/2018/2/layout/IconVerticalSolidList"/>
    <dgm:cxn modelId="{5EE5CAD8-CF84-4AE2-A4E2-F6EA17F2DB53}" type="presOf" srcId="{02D2F721-08D0-428E-BD99-20D87B85C1DB}" destId="{78654979-5E2C-4FE1-84DF-2B153D0A4A37}" srcOrd="0" destOrd="0" presId="urn:microsoft.com/office/officeart/2018/2/layout/IconVerticalSolidList"/>
    <dgm:cxn modelId="{4DE43BFA-F423-42BD-975C-A913F97A2EA9}" srcId="{2A8F7D4C-425C-4A9F-B96F-967E8BAD49E7}" destId="{02D2F721-08D0-428E-BD99-20D87B85C1DB}" srcOrd="2" destOrd="0" parTransId="{0E70020B-7821-4EB8-8101-B724DCBDFE28}" sibTransId="{EBF53666-1AE4-4227-9585-9211929C104F}"/>
    <dgm:cxn modelId="{1829BC46-0673-4F2C-B307-30D8663BBEAF}" type="presParOf" srcId="{E042D8D3-C198-41E6-92CB-0F764B137B48}" destId="{9DAA486A-3D28-46B8-979F-F483722DF856}" srcOrd="0" destOrd="0" presId="urn:microsoft.com/office/officeart/2018/2/layout/IconVerticalSolidList"/>
    <dgm:cxn modelId="{9CC788B2-54B5-4365-A26A-915418BB26F7}" type="presParOf" srcId="{9DAA486A-3D28-46B8-979F-F483722DF856}" destId="{4FC59E6A-5234-4531-8436-6E78F4E5330C}" srcOrd="0" destOrd="0" presId="urn:microsoft.com/office/officeart/2018/2/layout/IconVerticalSolidList"/>
    <dgm:cxn modelId="{ED68E4B8-C627-43E3-9EB8-459A6497B01F}" type="presParOf" srcId="{9DAA486A-3D28-46B8-979F-F483722DF856}" destId="{41A84E9D-185C-44D2-8228-054E7D15416B}" srcOrd="1" destOrd="0" presId="urn:microsoft.com/office/officeart/2018/2/layout/IconVerticalSolidList"/>
    <dgm:cxn modelId="{23CDA7B9-BFAA-4D17-AB0F-49945D825E73}" type="presParOf" srcId="{9DAA486A-3D28-46B8-979F-F483722DF856}" destId="{FD9849E4-024F-429C-9453-25429301408A}" srcOrd="2" destOrd="0" presId="urn:microsoft.com/office/officeart/2018/2/layout/IconVerticalSolidList"/>
    <dgm:cxn modelId="{B5751CEF-77EF-4A02-A143-7EB835024B31}" type="presParOf" srcId="{9DAA486A-3D28-46B8-979F-F483722DF856}" destId="{E82A5D23-8EB2-4FF2-8EFA-E10B5A60A9B1}" srcOrd="3" destOrd="0" presId="urn:microsoft.com/office/officeart/2018/2/layout/IconVerticalSolidList"/>
    <dgm:cxn modelId="{00203575-7B09-4213-920F-4DD32D9DE7E8}" type="presParOf" srcId="{E042D8D3-C198-41E6-92CB-0F764B137B48}" destId="{5E5ECA9B-02A6-4A8F-A7DB-B5CE64C73183}" srcOrd="1" destOrd="0" presId="urn:microsoft.com/office/officeart/2018/2/layout/IconVerticalSolidList"/>
    <dgm:cxn modelId="{9792C392-2F83-4C11-ADE6-A1EBE2DA0729}" type="presParOf" srcId="{E042D8D3-C198-41E6-92CB-0F764B137B48}" destId="{FD6D70B7-87B3-4E86-A866-1F0DCF39D0F6}" srcOrd="2" destOrd="0" presId="urn:microsoft.com/office/officeart/2018/2/layout/IconVerticalSolidList"/>
    <dgm:cxn modelId="{9357C5EC-F530-4436-BF9D-EB9FD476777A}" type="presParOf" srcId="{FD6D70B7-87B3-4E86-A866-1F0DCF39D0F6}" destId="{D7C9B01A-5613-4A82-9DB6-186D9C9CD7B1}" srcOrd="0" destOrd="0" presId="urn:microsoft.com/office/officeart/2018/2/layout/IconVerticalSolidList"/>
    <dgm:cxn modelId="{3A0D5FE3-58A9-4705-871C-8C5183DBA708}" type="presParOf" srcId="{FD6D70B7-87B3-4E86-A866-1F0DCF39D0F6}" destId="{D76AF256-D746-404F-861F-8F16C3C50C58}" srcOrd="1" destOrd="0" presId="urn:microsoft.com/office/officeart/2018/2/layout/IconVerticalSolidList"/>
    <dgm:cxn modelId="{7CFFFDC9-EA55-41BA-888F-294650E403D0}" type="presParOf" srcId="{FD6D70B7-87B3-4E86-A866-1F0DCF39D0F6}" destId="{30A9E0B4-A9FD-4573-AE76-468AAF526F33}" srcOrd="2" destOrd="0" presId="urn:microsoft.com/office/officeart/2018/2/layout/IconVerticalSolidList"/>
    <dgm:cxn modelId="{DC3EF7DA-29E4-4005-95D3-7D1B1CBAF93A}" type="presParOf" srcId="{FD6D70B7-87B3-4E86-A866-1F0DCF39D0F6}" destId="{24A957C7-5FAA-4FAB-8D24-24C383122FD8}" srcOrd="3" destOrd="0" presId="urn:microsoft.com/office/officeart/2018/2/layout/IconVerticalSolidList"/>
    <dgm:cxn modelId="{17BE4982-51F5-4F09-8534-1C408ACDAD3F}" type="presParOf" srcId="{E042D8D3-C198-41E6-92CB-0F764B137B48}" destId="{D2CA715A-C3C2-4D42-B0CB-879D99A1354E}" srcOrd="3" destOrd="0" presId="urn:microsoft.com/office/officeart/2018/2/layout/IconVerticalSolidList"/>
    <dgm:cxn modelId="{EEB42174-6DFE-48D6-9C0E-79A302629562}" type="presParOf" srcId="{E042D8D3-C198-41E6-92CB-0F764B137B48}" destId="{65740048-B0DD-4834-9025-314C8547945C}" srcOrd="4" destOrd="0" presId="urn:microsoft.com/office/officeart/2018/2/layout/IconVerticalSolidList"/>
    <dgm:cxn modelId="{5CF5CA31-E124-489E-BEA0-29FB0BB4D723}" type="presParOf" srcId="{65740048-B0DD-4834-9025-314C8547945C}" destId="{C8F24B6C-CCEE-426B-9D47-456E26440752}" srcOrd="0" destOrd="0" presId="urn:microsoft.com/office/officeart/2018/2/layout/IconVerticalSolidList"/>
    <dgm:cxn modelId="{AC6F2797-8156-4201-BCF9-0DC33F656344}" type="presParOf" srcId="{65740048-B0DD-4834-9025-314C8547945C}" destId="{B420FDA3-1EF8-4230-8B92-050FDA21CEF5}" srcOrd="1" destOrd="0" presId="urn:microsoft.com/office/officeart/2018/2/layout/IconVerticalSolidList"/>
    <dgm:cxn modelId="{90D7808B-B3B7-444C-99EC-779A9F69799F}" type="presParOf" srcId="{65740048-B0DD-4834-9025-314C8547945C}" destId="{8F60BD7F-6FAB-4C42-B73E-39EA08D23CA1}" srcOrd="2" destOrd="0" presId="urn:microsoft.com/office/officeart/2018/2/layout/IconVerticalSolidList"/>
    <dgm:cxn modelId="{4A844A75-802E-4E57-8EFC-454A6CAFE981}" type="presParOf" srcId="{65740048-B0DD-4834-9025-314C8547945C}" destId="{78654979-5E2C-4FE1-84DF-2B153D0A4A37}" srcOrd="3" destOrd="0" presId="urn:microsoft.com/office/officeart/2018/2/layout/IconVerticalSolidList"/>
    <dgm:cxn modelId="{010A4342-80EC-4751-A907-3B03FC125E6B}" type="presParOf" srcId="{E042D8D3-C198-41E6-92CB-0F764B137B48}" destId="{34AF6929-DA17-450C-B3A5-0ECD4BE310C3}" srcOrd="5" destOrd="0" presId="urn:microsoft.com/office/officeart/2018/2/layout/IconVerticalSolidList"/>
    <dgm:cxn modelId="{C5C25D8A-4B5C-41E9-9977-9AA7210C0B39}" type="presParOf" srcId="{E042D8D3-C198-41E6-92CB-0F764B137B48}" destId="{5B5C0B26-CD49-4D18-A51B-89562C754A32}" srcOrd="6" destOrd="0" presId="urn:microsoft.com/office/officeart/2018/2/layout/IconVerticalSolidList"/>
    <dgm:cxn modelId="{023DD8B4-6BD0-40F4-BF27-6F3586B4ACC0}" type="presParOf" srcId="{5B5C0B26-CD49-4D18-A51B-89562C754A32}" destId="{A22D5E00-EAA6-48C1-8051-23BD238B6C81}" srcOrd="0" destOrd="0" presId="urn:microsoft.com/office/officeart/2018/2/layout/IconVerticalSolidList"/>
    <dgm:cxn modelId="{B551287D-1342-4147-86BA-79E9A29FA120}" type="presParOf" srcId="{5B5C0B26-CD49-4D18-A51B-89562C754A32}" destId="{86AD007B-35EA-4D50-8575-E2491D94B97C}" srcOrd="1" destOrd="0" presId="urn:microsoft.com/office/officeart/2018/2/layout/IconVerticalSolidList"/>
    <dgm:cxn modelId="{13157D87-6503-40DF-B29F-B98C533457D7}" type="presParOf" srcId="{5B5C0B26-CD49-4D18-A51B-89562C754A32}" destId="{5A6A46FC-0B59-43C8-9F57-F06960EB4D6B}" srcOrd="2" destOrd="0" presId="urn:microsoft.com/office/officeart/2018/2/layout/IconVerticalSolidList"/>
    <dgm:cxn modelId="{E42C9526-34DD-46BA-85DD-E99634E32366}" type="presParOf" srcId="{5B5C0B26-CD49-4D18-A51B-89562C754A32}" destId="{DD238D6C-EBD6-443F-AED0-C47537F4E04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525EC6-AC8B-4CC2-91E1-8552A658AFC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CE29C6F-4CC2-4FF8-A321-02B110EB1FDC}">
      <dgm:prSet/>
      <dgm:spPr/>
      <dgm:t>
        <a:bodyPr/>
        <a:lstStyle/>
        <a:p>
          <a:pPr>
            <a:lnSpc>
              <a:spcPct val="100000"/>
            </a:lnSpc>
          </a:pPr>
          <a:r>
            <a:rPr lang="en-US" dirty="0"/>
            <a:t>#43 Most attacked in world</a:t>
          </a:r>
        </a:p>
      </dgm:t>
    </dgm:pt>
    <dgm:pt modelId="{1C5566CD-1577-4F66-9533-429DCD7805E1}" type="parTrans" cxnId="{A62B375A-D550-4D06-8647-B971F7E62A04}">
      <dgm:prSet/>
      <dgm:spPr/>
      <dgm:t>
        <a:bodyPr/>
        <a:lstStyle/>
        <a:p>
          <a:endParaRPr lang="en-US"/>
        </a:p>
      </dgm:t>
    </dgm:pt>
    <dgm:pt modelId="{1DC9BC88-A92D-42D4-9C6F-4300B5C86E25}" type="sibTrans" cxnId="{A62B375A-D550-4D06-8647-B971F7E62A04}">
      <dgm:prSet/>
      <dgm:spPr/>
      <dgm:t>
        <a:bodyPr/>
        <a:lstStyle/>
        <a:p>
          <a:endParaRPr lang="en-US"/>
        </a:p>
      </dgm:t>
    </dgm:pt>
    <dgm:pt modelId="{D41C64B3-D8B8-4091-B5C8-36BF6EFFE7FB}">
      <dgm:prSet/>
      <dgm:spPr/>
      <dgm:t>
        <a:bodyPr/>
        <a:lstStyle/>
        <a:p>
          <a:pPr>
            <a:lnSpc>
              <a:spcPct val="100000"/>
            </a:lnSpc>
          </a:pPr>
          <a:r>
            <a:rPr lang="en-US" dirty="0"/>
            <a:t>Lack of education/awareness</a:t>
          </a:r>
        </a:p>
      </dgm:t>
    </dgm:pt>
    <dgm:pt modelId="{2D180824-83B0-405A-89B6-41F13184FF4D}" type="parTrans" cxnId="{E487B71F-EAA8-4687-9B71-6E640FA49A94}">
      <dgm:prSet/>
      <dgm:spPr/>
      <dgm:t>
        <a:bodyPr/>
        <a:lstStyle/>
        <a:p>
          <a:endParaRPr lang="en-US"/>
        </a:p>
      </dgm:t>
    </dgm:pt>
    <dgm:pt modelId="{BF6E98C2-E7D9-453D-AC9C-54837D8D7E46}" type="sibTrans" cxnId="{E487B71F-EAA8-4687-9B71-6E640FA49A94}">
      <dgm:prSet/>
      <dgm:spPr/>
      <dgm:t>
        <a:bodyPr/>
        <a:lstStyle/>
        <a:p>
          <a:endParaRPr lang="en-US"/>
        </a:p>
      </dgm:t>
    </dgm:pt>
    <dgm:pt modelId="{40654B1B-5E66-4918-9BFD-6DA4086627E3}">
      <dgm:prSet/>
      <dgm:spPr/>
      <dgm:t>
        <a:bodyPr/>
        <a:lstStyle/>
        <a:p>
          <a:pPr>
            <a:lnSpc>
              <a:spcPct val="100000"/>
            </a:lnSpc>
          </a:pPr>
          <a:r>
            <a:rPr lang="en-US" dirty="0"/>
            <a:t>Growing Freelance Hub so need protection</a:t>
          </a:r>
        </a:p>
      </dgm:t>
    </dgm:pt>
    <dgm:pt modelId="{F4B84020-A2E8-4D2C-B410-79FC67B298FA}" type="parTrans" cxnId="{E1D923DC-A170-444D-AE20-16810AF03FE9}">
      <dgm:prSet/>
      <dgm:spPr/>
      <dgm:t>
        <a:bodyPr/>
        <a:lstStyle/>
        <a:p>
          <a:endParaRPr lang="en-US"/>
        </a:p>
      </dgm:t>
    </dgm:pt>
    <dgm:pt modelId="{C05B5131-F4EC-4431-A6CB-ECCE84123841}" type="sibTrans" cxnId="{E1D923DC-A170-444D-AE20-16810AF03FE9}">
      <dgm:prSet/>
      <dgm:spPr/>
      <dgm:t>
        <a:bodyPr/>
        <a:lstStyle/>
        <a:p>
          <a:endParaRPr lang="en-US"/>
        </a:p>
      </dgm:t>
    </dgm:pt>
    <dgm:pt modelId="{E2B6388C-69D9-49F2-B805-BC971A24C980}">
      <dgm:prSet/>
      <dgm:spPr/>
      <dgm:t>
        <a:bodyPr/>
        <a:lstStyle/>
        <a:p>
          <a:pPr>
            <a:lnSpc>
              <a:spcPct val="100000"/>
            </a:lnSpc>
          </a:pPr>
          <a:r>
            <a:rPr lang="en-US" dirty="0"/>
            <a:t>Amongst top 10 most scamming countries so we are a potential target</a:t>
          </a:r>
        </a:p>
      </dgm:t>
    </dgm:pt>
    <dgm:pt modelId="{0642EF64-BA00-4192-9241-1A18A59B9AC1}" type="parTrans" cxnId="{0F9BD271-BEDB-4517-B8D5-2C9007E32393}">
      <dgm:prSet/>
      <dgm:spPr/>
      <dgm:t>
        <a:bodyPr/>
        <a:lstStyle/>
        <a:p>
          <a:endParaRPr lang="en-US"/>
        </a:p>
      </dgm:t>
    </dgm:pt>
    <dgm:pt modelId="{604354F1-7A2A-40BA-A63C-037CFEDCF767}" type="sibTrans" cxnId="{0F9BD271-BEDB-4517-B8D5-2C9007E32393}">
      <dgm:prSet/>
      <dgm:spPr/>
      <dgm:t>
        <a:bodyPr/>
        <a:lstStyle/>
        <a:p>
          <a:endParaRPr lang="en-US"/>
        </a:p>
      </dgm:t>
    </dgm:pt>
    <dgm:pt modelId="{1CBEFB0C-3E13-45C4-ABD4-54CE2AE99547}">
      <dgm:prSet/>
      <dgm:spPr/>
      <dgm:t>
        <a:bodyPr/>
        <a:lstStyle/>
        <a:p>
          <a:pPr>
            <a:lnSpc>
              <a:spcPct val="100000"/>
            </a:lnSpc>
          </a:pPr>
          <a:r>
            <a:rPr lang="en-US" dirty="0"/>
            <a:t>Everything turning online so proper protection and awareness is mandatory.</a:t>
          </a:r>
        </a:p>
      </dgm:t>
    </dgm:pt>
    <dgm:pt modelId="{91553FDB-4E67-482E-B24C-E3C13072CF90}" type="parTrans" cxnId="{E2301607-10C1-4A54-8983-C2ADF6768C00}">
      <dgm:prSet/>
      <dgm:spPr/>
      <dgm:t>
        <a:bodyPr/>
        <a:lstStyle/>
        <a:p>
          <a:endParaRPr lang="en-US"/>
        </a:p>
      </dgm:t>
    </dgm:pt>
    <dgm:pt modelId="{BF9AB516-7C3A-4376-89A9-F154CD36FF35}" type="sibTrans" cxnId="{E2301607-10C1-4A54-8983-C2ADF6768C00}">
      <dgm:prSet/>
      <dgm:spPr/>
      <dgm:t>
        <a:bodyPr/>
        <a:lstStyle/>
        <a:p>
          <a:endParaRPr lang="en-US"/>
        </a:p>
      </dgm:t>
    </dgm:pt>
    <dgm:pt modelId="{D44F47BE-9B46-44A7-8B37-86F842A344A4}">
      <dgm:prSet/>
      <dgm:spPr/>
      <dgm:t>
        <a:bodyPr/>
        <a:lstStyle/>
        <a:p>
          <a:pPr>
            <a:lnSpc>
              <a:spcPct val="100000"/>
            </a:lnSpc>
          </a:pPr>
          <a:r>
            <a:rPr lang="en-US" dirty="0"/>
            <a:t>Protection against ransoms.</a:t>
          </a:r>
        </a:p>
      </dgm:t>
    </dgm:pt>
    <dgm:pt modelId="{7D7D779D-BDCD-4B81-B510-6CC4EBB9DC2D}" type="parTrans" cxnId="{437D0814-10C1-4C3D-AC35-5D01D816B53B}">
      <dgm:prSet/>
      <dgm:spPr/>
      <dgm:t>
        <a:bodyPr/>
        <a:lstStyle/>
        <a:p>
          <a:endParaRPr lang="en-US"/>
        </a:p>
      </dgm:t>
    </dgm:pt>
    <dgm:pt modelId="{5430AF52-7779-495B-A9D6-145407309171}" type="sibTrans" cxnId="{437D0814-10C1-4C3D-AC35-5D01D816B53B}">
      <dgm:prSet/>
      <dgm:spPr/>
      <dgm:t>
        <a:bodyPr/>
        <a:lstStyle/>
        <a:p>
          <a:endParaRPr lang="en-US"/>
        </a:p>
      </dgm:t>
    </dgm:pt>
    <dgm:pt modelId="{DF13B626-B36C-4C37-A3EA-45584CD932D4}" type="pres">
      <dgm:prSet presAssocID="{10525EC6-AC8B-4CC2-91E1-8552A658AFC3}" presName="root" presStyleCnt="0">
        <dgm:presLayoutVars>
          <dgm:dir/>
          <dgm:resizeHandles val="exact"/>
        </dgm:presLayoutVars>
      </dgm:prSet>
      <dgm:spPr/>
    </dgm:pt>
    <dgm:pt modelId="{6FB730F8-DB96-42A1-B13D-2830109F8E17}" type="pres">
      <dgm:prSet presAssocID="{8CE29C6F-4CC2-4FF8-A321-02B110EB1FDC}" presName="compNode" presStyleCnt="0"/>
      <dgm:spPr/>
    </dgm:pt>
    <dgm:pt modelId="{A26D2F79-03A2-4B8A-871E-6D65B80F6DF3}" type="pres">
      <dgm:prSet presAssocID="{8CE29C6F-4CC2-4FF8-A321-02B110EB1FD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roup"/>
        </a:ext>
      </dgm:extLst>
    </dgm:pt>
    <dgm:pt modelId="{545B0EB1-DD90-4FDB-BDD0-D2C5E4EF0B8A}" type="pres">
      <dgm:prSet presAssocID="{8CE29C6F-4CC2-4FF8-A321-02B110EB1FDC}" presName="spaceRect" presStyleCnt="0"/>
      <dgm:spPr/>
    </dgm:pt>
    <dgm:pt modelId="{041CA2B2-3ED2-4421-B692-33CEE66177E4}" type="pres">
      <dgm:prSet presAssocID="{8CE29C6F-4CC2-4FF8-A321-02B110EB1FDC}" presName="textRect" presStyleLbl="revTx" presStyleIdx="0" presStyleCnt="6">
        <dgm:presLayoutVars>
          <dgm:chMax val="1"/>
          <dgm:chPref val="1"/>
        </dgm:presLayoutVars>
      </dgm:prSet>
      <dgm:spPr/>
    </dgm:pt>
    <dgm:pt modelId="{6EE4F5DA-C1C3-48CB-A29D-060848F37B0A}" type="pres">
      <dgm:prSet presAssocID="{1DC9BC88-A92D-42D4-9C6F-4300B5C86E25}" presName="sibTrans" presStyleCnt="0"/>
      <dgm:spPr/>
    </dgm:pt>
    <dgm:pt modelId="{7E684152-C06D-4442-97E3-98FED38A9F7D}" type="pres">
      <dgm:prSet presAssocID="{D41C64B3-D8B8-4091-B5C8-36BF6EFFE7FB}" presName="compNode" presStyleCnt="0"/>
      <dgm:spPr/>
    </dgm:pt>
    <dgm:pt modelId="{5A0FE94A-D82E-4413-B59F-93719874B280}" type="pres">
      <dgm:prSet presAssocID="{D41C64B3-D8B8-4091-B5C8-36BF6EFFE7F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hoolhouse"/>
        </a:ext>
      </dgm:extLst>
    </dgm:pt>
    <dgm:pt modelId="{7B44A923-ECD8-4098-8216-90FBC6A3DA2C}" type="pres">
      <dgm:prSet presAssocID="{D41C64B3-D8B8-4091-B5C8-36BF6EFFE7FB}" presName="spaceRect" presStyleCnt="0"/>
      <dgm:spPr/>
    </dgm:pt>
    <dgm:pt modelId="{1767C7FF-D496-4B70-BC7D-F8C3F1AA99B0}" type="pres">
      <dgm:prSet presAssocID="{D41C64B3-D8B8-4091-B5C8-36BF6EFFE7FB}" presName="textRect" presStyleLbl="revTx" presStyleIdx="1" presStyleCnt="6">
        <dgm:presLayoutVars>
          <dgm:chMax val="1"/>
          <dgm:chPref val="1"/>
        </dgm:presLayoutVars>
      </dgm:prSet>
      <dgm:spPr/>
    </dgm:pt>
    <dgm:pt modelId="{993A9520-61BD-4A44-8498-058457B5065F}" type="pres">
      <dgm:prSet presAssocID="{BF6E98C2-E7D9-453D-AC9C-54837D8D7E46}" presName="sibTrans" presStyleCnt="0"/>
      <dgm:spPr/>
    </dgm:pt>
    <dgm:pt modelId="{A3DDCABF-8C42-4325-9624-3A0ED2617F60}" type="pres">
      <dgm:prSet presAssocID="{40654B1B-5E66-4918-9BFD-6DA4086627E3}" presName="compNode" presStyleCnt="0"/>
      <dgm:spPr/>
    </dgm:pt>
    <dgm:pt modelId="{50A057D2-444B-4708-ACFD-5856FA7405A0}" type="pres">
      <dgm:prSet presAssocID="{40654B1B-5E66-4918-9BFD-6DA4086627E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9C02E1E9-FA18-45DB-B766-C3AE5D8542F0}" type="pres">
      <dgm:prSet presAssocID="{40654B1B-5E66-4918-9BFD-6DA4086627E3}" presName="spaceRect" presStyleCnt="0"/>
      <dgm:spPr/>
    </dgm:pt>
    <dgm:pt modelId="{B3816710-CFB0-4E3A-BE1A-62C9807C4E2F}" type="pres">
      <dgm:prSet presAssocID="{40654B1B-5E66-4918-9BFD-6DA4086627E3}" presName="textRect" presStyleLbl="revTx" presStyleIdx="2" presStyleCnt="6">
        <dgm:presLayoutVars>
          <dgm:chMax val="1"/>
          <dgm:chPref val="1"/>
        </dgm:presLayoutVars>
      </dgm:prSet>
      <dgm:spPr/>
    </dgm:pt>
    <dgm:pt modelId="{3DFDE4A9-3AA8-476F-9F94-E78EB7046743}" type="pres">
      <dgm:prSet presAssocID="{C05B5131-F4EC-4431-A6CB-ECCE84123841}" presName="sibTrans" presStyleCnt="0"/>
      <dgm:spPr/>
    </dgm:pt>
    <dgm:pt modelId="{B5B4E642-85A6-491E-9481-78DA1DE0BDE0}" type="pres">
      <dgm:prSet presAssocID="{E2B6388C-69D9-49F2-B805-BC971A24C980}" presName="compNode" presStyleCnt="0"/>
      <dgm:spPr/>
    </dgm:pt>
    <dgm:pt modelId="{8E4D2C65-F3D2-41D9-BE2A-1A114B83D3EC}" type="pres">
      <dgm:prSet presAssocID="{E2B6388C-69D9-49F2-B805-BC971A24C98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ullseye"/>
        </a:ext>
      </dgm:extLst>
    </dgm:pt>
    <dgm:pt modelId="{2962AAD0-D61E-4C66-BDED-E3E56CBE6A29}" type="pres">
      <dgm:prSet presAssocID="{E2B6388C-69D9-49F2-B805-BC971A24C980}" presName="spaceRect" presStyleCnt="0"/>
      <dgm:spPr/>
    </dgm:pt>
    <dgm:pt modelId="{ABCACE2D-40EC-4BCE-8FFF-9067C896BFB9}" type="pres">
      <dgm:prSet presAssocID="{E2B6388C-69D9-49F2-B805-BC971A24C980}" presName="textRect" presStyleLbl="revTx" presStyleIdx="3" presStyleCnt="6">
        <dgm:presLayoutVars>
          <dgm:chMax val="1"/>
          <dgm:chPref val="1"/>
        </dgm:presLayoutVars>
      </dgm:prSet>
      <dgm:spPr/>
    </dgm:pt>
    <dgm:pt modelId="{AA942FAC-2A82-4139-B8EB-3D78AAEDB224}" type="pres">
      <dgm:prSet presAssocID="{604354F1-7A2A-40BA-A63C-037CFEDCF767}" presName="sibTrans" presStyleCnt="0"/>
      <dgm:spPr/>
    </dgm:pt>
    <dgm:pt modelId="{95C9F62E-DE9D-4A00-B5E9-41CC1F0243A6}" type="pres">
      <dgm:prSet presAssocID="{1CBEFB0C-3E13-45C4-ABD4-54CE2AE99547}" presName="compNode" presStyleCnt="0"/>
      <dgm:spPr/>
    </dgm:pt>
    <dgm:pt modelId="{247F20DC-B6D4-4373-90DF-144E1ECCBF5E}" type="pres">
      <dgm:prSet presAssocID="{1CBEFB0C-3E13-45C4-ABD4-54CE2AE9954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humbs Up Sign"/>
        </a:ext>
      </dgm:extLst>
    </dgm:pt>
    <dgm:pt modelId="{1C51EA75-8310-4E2F-830D-4845613133CD}" type="pres">
      <dgm:prSet presAssocID="{1CBEFB0C-3E13-45C4-ABD4-54CE2AE99547}" presName="spaceRect" presStyleCnt="0"/>
      <dgm:spPr/>
    </dgm:pt>
    <dgm:pt modelId="{AC713A80-771A-4A6A-9AE6-7923045CA4D9}" type="pres">
      <dgm:prSet presAssocID="{1CBEFB0C-3E13-45C4-ABD4-54CE2AE99547}" presName="textRect" presStyleLbl="revTx" presStyleIdx="4" presStyleCnt="6">
        <dgm:presLayoutVars>
          <dgm:chMax val="1"/>
          <dgm:chPref val="1"/>
        </dgm:presLayoutVars>
      </dgm:prSet>
      <dgm:spPr/>
    </dgm:pt>
    <dgm:pt modelId="{E84ABBEB-8720-4ECF-A38F-B31655120543}" type="pres">
      <dgm:prSet presAssocID="{BF9AB516-7C3A-4376-89A9-F154CD36FF35}" presName="sibTrans" presStyleCnt="0"/>
      <dgm:spPr/>
    </dgm:pt>
    <dgm:pt modelId="{DC6BD447-58B6-403E-9205-880FE151CA6B}" type="pres">
      <dgm:prSet presAssocID="{D44F47BE-9B46-44A7-8B37-86F842A344A4}" presName="compNode" presStyleCnt="0"/>
      <dgm:spPr/>
    </dgm:pt>
    <dgm:pt modelId="{59C57959-0EFE-46C8-95BE-D38E0773AAB8}" type="pres">
      <dgm:prSet presAssocID="{D44F47BE-9B46-44A7-8B37-86F842A344A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Lock"/>
        </a:ext>
      </dgm:extLst>
    </dgm:pt>
    <dgm:pt modelId="{CD0EFB80-553A-4DAD-9A20-2E1D82512045}" type="pres">
      <dgm:prSet presAssocID="{D44F47BE-9B46-44A7-8B37-86F842A344A4}" presName="spaceRect" presStyleCnt="0"/>
      <dgm:spPr/>
    </dgm:pt>
    <dgm:pt modelId="{A95A874A-3D33-4AAA-B2AE-8F1897D4F7D4}" type="pres">
      <dgm:prSet presAssocID="{D44F47BE-9B46-44A7-8B37-86F842A344A4}" presName="textRect" presStyleLbl="revTx" presStyleIdx="5" presStyleCnt="6">
        <dgm:presLayoutVars>
          <dgm:chMax val="1"/>
          <dgm:chPref val="1"/>
        </dgm:presLayoutVars>
      </dgm:prSet>
      <dgm:spPr/>
    </dgm:pt>
  </dgm:ptLst>
  <dgm:cxnLst>
    <dgm:cxn modelId="{A445EA06-F7E5-4297-AF55-48A287825B1A}" type="presOf" srcId="{D41C64B3-D8B8-4091-B5C8-36BF6EFFE7FB}" destId="{1767C7FF-D496-4B70-BC7D-F8C3F1AA99B0}" srcOrd="0" destOrd="0" presId="urn:microsoft.com/office/officeart/2018/2/layout/IconLabelList"/>
    <dgm:cxn modelId="{E2301607-10C1-4A54-8983-C2ADF6768C00}" srcId="{10525EC6-AC8B-4CC2-91E1-8552A658AFC3}" destId="{1CBEFB0C-3E13-45C4-ABD4-54CE2AE99547}" srcOrd="4" destOrd="0" parTransId="{91553FDB-4E67-482E-B24C-E3C13072CF90}" sibTransId="{BF9AB516-7C3A-4376-89A9-F154CD36FF35}"/>
    <dgm:cxn modelId="{3B124C0A-ABD3-4342-92EB-03EA17CFEF20}" type="presOf" srcId="{D44F47BE-9B46-44A7-8B37-86F842A344A4}" destId="{A95A874A-3D33-4AAA-B2AE-8F1897D4F7D4}" srcOrd="0" destOrd="0" presId="urn:microsoft.com/office/officeart/2018/2/layout/IconLabelList"/>
    <dgm:cxn modelId="{9D0BEC0D-DE94-4570-A25E-8D32DE1D0397}" type="presOf" srcId="{E2B6388C-69D9-49F2-B805-BC971A24C980}" destId="{ABCACE2D-40EC-4BCE-8FFF-9067C896BFB9}" srcOrd="0" destOrd="0" presId="urn:microsoft.com/office/officeart/2018/2/layout/IconLabelList"/>
    <dgm:cxn modelId="{437D0814-10C1-4C3D-AC35-5D01D816B53B}" srcId="{10525EC6-AC8B-4CC2-91E1-8552A658AFC3}" destId="{D44F47BE-9B46-44A7-8B37-86F842A344A4}" srcOrd="5" destOrd="0" parTransId="{7D7D779D-BDCD-4B81-B510-6CC4EBB9DC2D}" sibTransId="{5430AF52-7779-495B-A9D6-145407309171}"/>
    <dgm:cxn modelId="{E487B71F-EAA8-4687-9B71-6E640FA49A94}" srcId="{10525EC6-AC8B-4CC2-91E1-8552A658AFC3}" destId="{D41C64B3-D8B8-4091-B5C8-36BF6EFFE7FB}" srcOrd="1" destOrd="0" parTransId="{2D180824-83B0-405A-89B6-41F13184FF4D}" sibTransId="{BF6E98C2-E7D9-453D-AC9C-54837D8D7E46}"/>
    <dgm:cxn modelId="{0F9BD271-BEDB-4517-B8D5-2C9007E32393}" srcId="{10525EC6-AC8B-4CC2-91E1-8552A658AFC3}" destId="{E2B6388C-69D9-49F2-B805-BC971A24C980}" srcOrd="3" destOrd="0" parTransId="{0642EF64-BA00-4192-9241-1A18A59B9AC1}" sibTransId="{604354F1-7A2A-40BA-A63C-037CFEDCF767}"/>
    <dgm:cxn modelId="{A62B375A-D550-4D06-8647-B971F7E62A04}" srcId="{10525EC6-AC8B-4CC2-91E1-8552A658AFC3}" destId="{8CE29C6F-4CC2-4FF8-A321-02B110EB1FDC}" srcOrd="0" destOrd="0" parTransId="{1C5566CD-1577-4F66-9533-429DCD7805E1}" sibTransId="{1DC9BC88-A92D-42D4-9C6F-4300B5C86E25}"/>
    <dgm:cxn modelId="{37C46098-3D2C-4110-B8FB-D5B83E53C912}" type="presOf" srcId="{10525EC6-AC8B-4CC2-91E1-8552A658AFC3}" destId="{DF13B626-B36C-4C37-A3EA-45584CD932D4}" srcOrd="0" destOrd="0" presId="urn:microsoft.com/office/officeart/2018/2/layout/IconLabelList"/>
    <dgm:cxn modelId="{9F3F8CAE-AB74-4AB3-B86A-A44219FCC495}" type="presOf" srcId="{1CBEFB0C-3E13-45C4-ABD4-54CE2AE99547}" destId="{AC713A80-771A-4A6A-9AE6-7923045CA4D9}" srcOrd="0" destOrd="0" presId="urn:microsoft.com/office/officeart/2018/2/layout/IconLabelList"/>
    <dgm:cxn modelId="{7D5894D7-9E12-48EC-BCD8-F77022F867A0}" type="presOf" srcId="{8CE29C6F-4CC2-4FF8-A321-02B110EB1FDC}" destId="{041CA2B2-3ED2-4421-B692-33CEE66177E4}" srcOrd="0" destOrd="0" presId="urn:microsoft.com/office/officeart/2018/2/layout/IconLabelList"/>
    <dgm:cxn modelId="{E1D923DC-A170-444D-AE20-16810AF03FE9}" srcId="{10525EC6-AC8B-4CC2-91E1-8552A658AFC3}" destId="{40654B1B-5E66-4918-9BFD-6DA4086627E3}" srcOrd="2" destOrd="0" parTransId="{F4B84020-A2E8-4D2C-B410-79FC67B298FA}" sibTransId="{C05B5131-F4EC-4431-A6CB-ECCE84123841}"/>
    <dgm:cxn modelId="{EE9BC7DC-A68C-4E50-887B-CD2463F096D6}" type="presOf" srcId="{40654B1B-5E66-4918-9BFD-6DA4086627E3}" destId="{B3816710-CFB0-4E3A-BE1A-62C9807C4E2F}" srcOrd="0" destOrd="0" presId="urn:microsoft.com/office/officeart/2018/2/layout/IconLabelList"/>
    <dgm:cxn modelId="{D1D942B3-FCFF-4902-AE49-6A1514293380}" type="presParOf" srcId="{DF13B626-B36C-4C37-A3EA-45584CD932D4}" destId="{6FB730F8-DB96-42A1-B13D-2830109F8E17}" srcOrd="0" destOrd="0" presId="urn:microsoft.com/office/officeart/2018/2/layout/IconLabelList"/>
    <dgm:cxn modelId="{13E66E3C-D8D3-4410-B18C-29567CBE3FA3}" type="presParOf" srcId="{6FB730F8-DB96-42A1-B13D-2830109F8E17}" destId="{A26D2F79-03A2-4B8A-871E-6D65B80F6DF3}" srcOrd="0" destOrd="0" presId="urn:microsoft.com/office/officeart/2018/2/layout/IconLabelList"/>
    <dgm:cxn modelId="{0DFCB18D-11AD-4137-81FD-25A64E3844BB}" type="presParOf" srcId="{6FB730F8-DB96-42A1-B13D-2830109F8E17}" destId="{545B0EB1-DD90-4FDB-BDD0-D2C5E4EF0B8A}" srcOrd="1" destOrd="0" presId="urn:microsoft.com/office/officeart/2018/2/layout/IconLabelList"/>
    <dgm:cxn modelId="{42AC3097-4D38-4CDA-9998-C2A463C6A610}" type="presParOf" srcId="{6FB730F8-DB96-42A1-B13D-2830109F8E17}" destId="{041CA2B2-3ED2-4421-B692-33CEE66177E4}" srcOrd="2" destOrd="0" presId="urn:microsoft.com/office/officeart/2018/2/layout/IconLabelList"/>
    <dgm:cxn modelId="{00E69959-C759-41B1-A552-7A0B09158FB0}" type="presParOf" srcId="{DF13B626-B36C-4C37-A3EA-45584CD932D4}" destId="{6EE4F5DA-C1C3-48CB-A29D-060848F37B0A}" srcOrd="1" destOrd="0" presId="urn:microsoft.com/office/officeart/2018/2/layout/IconLabelList"/>
    <dgm:cxn modelId="{86CCEEA3-5EFB-4053-90A8-397678EF83DF}" type="presParOf" srcId="{DF13B626-B36C-4C37-A3EA-45584CD932D4}" destId="{7E684152-C06D-4442-97E3-98FED38A9F7D}" srcOrd="2" destOrd="0" presId="urn:microsoft.com/office/officeart/2018/2/layout/IconLabelList"/>
    <dgm:cxn modelId="{BBCC36C4-D71E-47D5-8298-6A1B40A4938F}" type="presParOf" srcId="{7E684152-C06D-4442-97E3-98FED38A9F7D}" destId="{5A0FE94A-D82E-4413-B59F-93719874B280}" srcOrd="0" destOrd="0" presId="urn:microsoft.com/office/officeart/2018/2/layout/IconLabelList"/>
    <dgm:cxn modelId="{31DBFD95-A2EA-4504-9B30-E81890EA560B}" type="presParOf" srcId="{7E684152-C06D-4442-97E3-98FED38A9F7D}" destId="{7B44A923-ECD8-4098-8216-90FBC6A3DA2C}" srcOrd="1" destOrd="0" presId="urn:microsoft.com/office/officeart/2018/2/layout/IconLabelList"/>
    <dgm:cxn modelId="{FF3D5148-B089-4B22-8CDC-E55B072651A3}" type="presParOf" srcId="{7E684152-C06D-4442-97E3-98FED38A9F7D}" destId="{1767C7FF-D496-4B70-BC7D-F8C3F1AA99B0}" srcOrd="2" destOrd="0" presId="urn:microsoft.com/office/officeart/2018/2/layout/IconLabelList"/>
    <dgm:cxn modelId="{720B8610-66D0-40B0-9BA8-225784CC0FE6}" type="presParOf" srcId="{DF13B626-B36C-4C37-A3EA-45584CD932D4}" destId="{993A9520-61BD-4A44-8498-058457B5065F}" srcOrd="3" destOrd="0" presId="urn:microsoft.com/office/officeart/2018/2/layout/IconLabelList"/>
    <dgm:cxn modelId="{6460B3DD-E78D-46D4-BBC6-CA3501C1AFC7}" type="presParOf" srcId="{DF13B626-B36C-4C37-A3EA-45584CD932D4}" destId="{A3DDCABF-8C42-4325-9624-3A0ED2617F60}" srcOrd="4" destOrd="0" presId="urn:microsoft.com/office/officeart/2018/2/layout/IconLabelList"/>
    <dgm:cxn modelId="{00EA34AC-53DB-42DE-ABFB-E623CA45D3F4}" type="presParOf" srcId="{A3DDCABF-8C42-4325-9624-3A0ED2617F60}" destId="{50A057D2-444B-4708-ACFD-5856FA7405A0}" srcOrd="0" destOrd="0" presId="urn:microsoft.com/office/officeart/2018/2/layout/IconLabelList"/>
    <dgm:cxn modelId="{B4D68EA2-1447-4D4F-8611-54966CA5EA23}" type="presParOf" srcId="{A3DDCABF-8C42-4325-9624-3A0ED2617F60}" destId="{9C02E1E9-FA18-45DB-B766-C3AE5D8542F0}" srcOrd="1" destOrd="0" presId="urn:microsoft.com/office/officeart/2018/2/layout/IconLabelList"/>
    <dgm:cxn modelId="{7CADF74D-B13C-42E7-A1BA-BB94BCA1FE0B}" type="presParOf" srcId="{A3DDCABF-8C42-4325-9624-3A0ED2617F60}" destId="{B3816710-CFB0-4E3A-BE1A-62C9807C4E2F}" srcOrd="2" destOrd="0" presId="urn:microsoft.com/office/officeart/2018/2/layout/IconLabelList"/>
    <dgm:cxn modelId="{3B3DA2E6-81D4-43F2-BC7E-2B61A158315D}" type="presParOf" srcId="{DF13B626-B36C-4C37-A3EA-45584CD932D4}" destId="{3DFDE4A9-3AA8-476F-9F94-E78EB7046743}" srcOrd="5" destOrd="0" presId="urn:microsoft.com/office/officeart/2018/2/layout/IconLabelList"/>
    <dgm:cxn modelId="{38B61E90-591B-4790-9891-5CB38BEEDA8B}" type="presParOf" srcId="{DF13B626-B36C-4C37-A3EA-45584CD932D4}" destId="{B5B4E642-85A6-491E-9481-78DA1DE0BDE0}" srcOrd="6" destOrd="0" presId="urn:microsoft.com/office/officeart/2018/2/layout/IconLabelList"/>
    <dgm:cxn modelId="{68B1EEB1-EEAD-40DE-819B-12D502FE356E}" type="presParOf" srcId="{B5B4E642-85A6-491E-9481-78DA1DE0BDE0}" destId="{8E4D2C65-F3D2-41D9-BE2A-1A114B83D3EC}" srcOrd="0" destOrd="0" presId="urn:microsoft.com/office/officeart/2018/2/layout/IconLabelList"/>
    <dgm:cxn modelId="{C0442635-DD04-45E2-8FC0-FA8AB5902F41}" type="presParOf" srcId="{B5B4E642-85A6-491E-9481-78DA1DE0BDE0}" destId="{2962AAD0-D61E-4C66-BDED-E3E56CBE6A29}" srcOrd="1" destOrd="0" presId="urn:microsoft.com/office/officeart/2018/2/layout/IconLabelList"/>
    <dgm:cxn modelId="{07C6CE03-AD49-43E0-B02D-358F5CA5672C}" type="presParOf" srcId="{B5B4E642-85A6-491E-9481-78DA1DE0BDE0}" destId="{ABCACE2D-40EC-4BCE-8FFF-9067C896BFB9}" srcOrd="2" destOrd="0" presId="urn:microsoft.com/office/officeart/2018/2/layout/IconLabelList"/>
    <dgm:cxn modelId="{A35CB7BE-903A-4E0B-9102-F56BE5638220}" type="presParOf" srcId="{DF13B626-B36C-4C37-A3EA-45584CD932D4}" destId="{AA942FAC-2A82-4139-B8EB-3D78AAEDB224}" srcOrd="7" destOrd="0" presId="urn:microsoft.com/office/officeart/2018/2/layout/IconLabelList"/>
    <dgm:cxn modelId="{76AA2E98-E461-494E-A7AA-91EC564C5205}" type="presParOf" srcId="{DF13B626-B36C-4C37-A3EA-45584CD932D4}" destId="{95C9F62E-DE9D-4A00-B5E9-41CC1F0243A6}" srcOrd="8" destOrd="0" presId="urn:microsoft.com/office/officeart/2018/2/layout/IconLabelList"/>
    <dgm:cxn modelId="{379E3214-BC58-4A47-A86F-F9F0B6E361F5}" type="presParOf" srcId="{95C9F62E-DE9D-4A00-B5E9-41CC1F0243A6}" destId="{247F20DC-B6D4-4373-90DF-144E1ECCBF5E}" srcOrd="0" destOrd="0" presId="urn:microsoft.com/office/officeart/2018/2/layout/IconLabelList"/>
    <dgm:cxn modelId="{C2E10DC1-A91C-4E8D-82FF-3B0CFCB5DDDC}" type="presParOf" srcId="{95C9F62E-DE9D-4A00-B5E9-41CC1F0243A6}" destId="{1C51EA75-8310-4E2F-830D-4845613133CD}" srcOrd="1" destOrd="0" presId="urn:microsoft.com/office/officeart/2018/2/layout/IconLabelList"/>
    <dgm:cxn modelId="{F17FD5A1-6F9A-4611-87B1-18A8672CE160}" type="presParOf" srcId="{95C9F62E-DE9D-4A00-B5E9-41CC1F0243A6}" destId="{AC713A80-771A-4A6A-9AE6-7923045CA4D9}" srcOrd="2" destOrd="0" presId="urn:microsoft.com/office/officeart/2018/2/layout/IconLabelList"/>
    <dgm:cxn modelId="{10F0EA0D-DDDE-48C8-A13E-75475044E8BC}" type="presParOf" srcId="{DF13B626-B36C-4C37-A3EA-45584CD932D4}" destId="{E84ABBEB-8720-4ECF-A38F-B31655120543}" srcOrd="9" destOrd="0" presId="urn:microsoft.com/office/officeart/2018/2/layout/IconLabelList"/>
    <dgm:cxn modelId="{1232CD19-4077-4368-8874-73FC6BA1DBF9}" type="presParOf" srcId="{DF13B626-B36C-4C37-A3EA-45584CD932D4}" destId="{DC6BD447-58B6-403E-9205-880FE151CA6B}" srcOrd="10" destOrd="0" presId="urn:microsoft.com/office/officeart/2018/2/layout/IconLabelList"/>
    <dgm:cxn modelId="{48A1AFC9-3FF0-4699-B0C9-C55AF427102B}" type="presParOf" srcId="{DC6BD447-58B6-403E-9205-880FE151CA6B}" destId="{59C57959-0EFE-46C8-95BE-D38E0773AAB8}" srcOrd="0" destOrd="0" presId="urn:microsoft.com/office/officeart/2018/2/layout/IconLabelList"/>
    <dgm:cxn modelId="{91711198-A05A-4D0E-9036-1F6BE94C0D59}" type="presParOf" srcId="{DC6BD447-58B6-403E-9205-880FE151CA6B}" destId="{CD0EFB80-553A-4DAD-9A20-2E1D82512045}" srcOrd="1" destOrd="0" presId="urn:microsoft.com/office/officeart/2018/2/layout/IconLabelList"/>
    <dgm:cxn modelId="{618FDD2E-D756-4411-B2EE-3E02B3EFE201}" type="presParOf" srcId="{DC6BD447-58B6-403E-9205-880FE151CA6B}" destId="{A95A874A-3D33-4AAA-B2AE-8F1897D4F7D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C59E6A-5234-4531-8436-6E78F4E5330C}">
      <dsp:nvSpPr>
        <dsp:cNvPr id="0" name=""/>
        <dsp:cNvSpPr/>
      </dsp:nvSpPr>
      <dsp:spPr>
        <a:xfrm>
          <a:off x="0" y="4247"/>
          <a:ext cx="10515600" cy="92195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A84E9D-185C-44D2-8228-054E7D15416B}">
      <dsp:nvSpPr>
        <dsp:cNvPr id="0" name=""/>
        <dsp:cNvSpPr/>
      </dsp:nvSpPr>
      <dsp:spPr>
        <a:xfrm>
          <a:off x="278890" y="211686"/>
          <a:ext cx="507569" cy="5070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2A5D23-8EB2-4FF2-8EFA-E10B5A60A9B1}">
      <dsp:nvSpPr>
        <dsp:cNvPr id="0" name=""/>
        <dsp:cNvSpPr/>
      </dsp:nvSpPr>
      <dsp:spPr>
        <a:xfrm>
          <a:off x="1065351" y="4247"/>
          <a:ext cx="9193883" cy="92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9" tIns="97669" rIns="97669" bIns="97669" numCol="1" spcCol="1270" anchor="ctr" anchorCtr="0">
          <a:noAutofit/>
        </a:bodyPr>
        <a:lstStyle/>
        <a:p>
          <a:pPr marL="0" lvl="0" indent="0" algn="l" defTabSz="622300">
            <a:lnSpc>
              <a:spcPct val="100000"/>
            </a:lnSpc>
            <a:spcBef>
              <a:spcPct val="0"/>
            </a:spcBef>
            <a:spcAft>
              <a:spcPct val="35000"/>
            </a:spcAft>
            <a:buNone/>
          </a:pPr>
          <a:r>
            <a:rPr lang="en-US" sz="1400" kern="1200"/>
            <a:t>Signature Based Detection: This method involves creating unique signatures or fingerprints for known malware. These signatures are like digital footprints that antivirus programs use to identify and quarantine malicious files. Antivirus software compares the files on a system against a database of these signatures. If a match is found, the file is flagged as malware and appropriate action is taken.</a:t>
          </a:r>
        </a:p>
      </dsp:txBody>
      <dsp:txXfrm>
        <a:off x="1065351" y="4247"/>
        <a:ext cx="9193883" cy="922854"/>
      </dsp:txXfrm>
    </dsp:sp>
    <dsp:sp modelId="{D7C9B01A-5613-4A82-9DB6-186D9C9CD7B1}">
      <dsp:nvSpPr>
        <dsp:cNvPr id="0" name=""/>
        <dsp:cNvSpPr/>
      </dsp:nvSpPr>
      <dsp:spPr>
        <a:xfrm>
          <a:off x="0" y="1144243"/>
          <a:ext cx="10515600" cy="92195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6AF256-D746-404F-861F-8F16C3C50C58}">
      <dsp:nvSpPr>
        <dsp:cNvPr id="0" name=""/>
        <dsp:cNvSpPr/>
      </dsp:nvSpPr>
      <dsp:spPr>
        <a:xfrm>
          <a:off x="278890" y="1351683"/>
          <a:ext cx="507569" cy="5070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A957C7-5FAA-4FAB-8D24-24C383122FD8}">
      <dsp:nvSpPr>
        <dsp:cNvPr id="0" name=""/>
        <dsp:cNvSpPr/>
      </dsp:nvSpPr>
      <dsp:spPr>
        <a:xfrm>
          <a:off x="1065351" y="1144243"/>
          <a:ext cx="9193883" cy="92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9" tIns="97669" rIns="97669" bIns="97669" numCol="1" spcCol="1270" anchor="ctr" anchorCtr="0">
          <a:noAutofit/>
        </a:bodyPr>
        <a:lstStyle/>
        <a:p>
          <a:pPr marL="0" lvl="0" indent="0" algn="l" defTabSz="622300">
            <a:lnSpc>
              <a:spcPct val="100000"/>
            </a:lnSpc>
            <a:spcBef>
              <a:spcPct val="0"/>
            </a:spcBef>
            <a:spcAft>
              <a:spcPct val="35000"/>
            </a:spcAft>
            <a:buNone/>
          </a:pPr>
          <a:r>
            <a:rPr lang="en-US" sz="1400" kern="1200"/>
            <a:t>Heuristic Analysis: Heuristic analysis is a proactive approach where the antivirus program looks for traits or behaviors commonly associated with malware. Rather than relying on predefined signatures, it identifies potential threats based on suspicious characteristics. The software evaluates the behavior of files and applications, flagging those that exhibit unusual or potentially harmful actions. This allows the antivirus to catch new or previously unknown threats.</a:t>
          </a:r>
        </a:p>
      </dsp:txBody>
      <dsp:txXfrm>
        <a:off x="1065351" y="1144243"/>
        <a:ext cx="9193883" cy="922854"/>
      </dsp:txXfrm>
    </dsp:sp>
    <dsp:sp modelId="{C8F24B6C-CCEE-426B-9D47-456E26440752}">
      <dsp:nvSpPr>
        <dsp:cNvPr id="0" name=""/>
        <dsp:cNvSpPr/>
      </dsp:nvSpPr>
      <dsp:spPr>
        <a:xfrm>
          <a:off x="0" y="2284240"/>
          <a:ext cx="10515600" cy="92195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20FDA3-1EF8-4230-8B92-050FDA21CEF5}">
      <dsp:nvSpPr>
        <dsp:cNvPr id="0" name=""/>
        <dsp:cNvSpPr/>
      </dsp:nvSpPr>
      <dsp:spPr>
        <a:xfrm>
          <a:off x="278890" y="2491679"/>
          <a:ext cx="507569" cy="5070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654979-5E2C-4FE1-84DF-2B153D0A4A37}">
      <dsp:nvSpPr>
        <dsp:cNvPr id="0" name=""/>
        <dsp:cNvSpPr/>
      </dsp:nvSpPr>
      <dsp:spPr>
        <a:xfrm>
          <a:off x="1065351" y="2284240"/>
          <a:ext cx="9193883" cy="92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9" tIns="97669" rIns="97669" bIns="97669" numCol="1" spcCol="1270" anchor="ctr" anchorCtr="0">
          <a:noAutofit/>
        </a:bodyPr>
        <a:lstStyle/>
        <a:p>
          <a:pPr marL="0" lvl="0" indent="0" algn="l" defTabSz="622300">
            <a:lnSpc>
              <a:spcPct val="100000"/>
            </a:lnSpc>
            <a:spcBef>
              <a:spcPct val="0"/>
            </a:spcBef>
            <a:spcAft>
              <a:spcPct val="35000"/>
            </a:spcAft>
            <a:buNone/>
          </a:pPr>
          <a:r>
            <a:rPr lang="en-US" sz="1400" kern="1200"/>
            <a:t>Behavioral  Analysis: Behavioral analysis monitors the real-time behavior of programs and processes on a system. It seeks patterns or actions that deviate from normal, legitimate behavior. Antivirus programs observe how applications interact with the system. If an application starts behaving in a way typical of malware (e.g., attempting to modify critical system files), it is flagged for further investigation or immediate action. This method may be considered a subset of heuristic analysis.</a:t>
          </a:r>
        </a:p>
      </dsp:txBody>
      <dsp:txXfrm>
        <a:off x="1065351" y="2284240"/>
        <a:ext cx="9193883" cy="922854"/>
      </dsp:txXfrm>
    </dsp:sp>
    <dsp:sp modelId="{A22D5E00-EAA6-48C1-8051-23BD238B6C81}">
      <dsp:nvSpPr>
        <dsp:cNvPr id="0" name=""/>
        <dsp:cNvSpPr/>
      </dsp:nvSpPr>
      <dsp:spPr>
        <a:xfrm>
          <a:off x="0" y="3424236"/>
          <a:ext cx="10515600" cy="92195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AD007B-35EA-4D50-8575-E2491D94B97C}">
      <dsp:nvSpPr>
        <dsp:cNvPr id="0" name=""/>
        <dsp:cNvSpPr/>
      </dsp:nvSpPr>
      <dsp:spPr>
        <a:xfrm>
          <a:off x="278890" y="3631675"/>
          <a:ext cx="507569" cy="5070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238D6C-EBD6-443F-AED0-C47537F4E047}">
      <dsp:nvSpPr>
        <dsp:cNvPr id="0" name=""/>
        <dsp:cNvSpPr/>
      </dsp:nvSpPr>
      <dsp:spPr>
        <a:xfrm>
          <a:off x="1065351" y="3424236"/>
          <a:ext cx="9193883" cy="92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669" tIns="97669" rIns="97669" bIns="97669" numCol="1" spcCol="1270" anchor="ctr" anchorCtr="0">
          <a:noAutofit/>
        </a:bodyPr>
        <a:lstStyle/>
        <a:p>
          <a:pPr marL="0" lvl="0" indent="0" algn="l" defTabSz="622300">
            <a:lnSpc>
              <a:spcPct val="100000"/>
            </a:lnSpc>
            <a:spcBef>
              <a:spcPct val="0"/>
            </a:spcBef>
            <a:spcAft>
              <a:spcPct val="35000"/>
            </a:spcAft>
            <a:buNone/>
          </a:pPr>
          <a:r>
            <a:rPr lang="en-US" sz="1400" kern="1200"/>
            <a:t>Real-Time Protection: Real-time protection ensures that antivirus software is actively monitoring the system for potential threats as they occur. The antivirus program runs in the background, continuously scanning files, emails, downloads, and other activities. If it detects any suspicious activity or a match with known malware signatures, it takes instant action to block or quarantine the threat.</a:t>
          </a:r>
        </a:p>
      </dsp:txBody>
      <dsp:txXfrm>
        <a:off x="1065351" y="3424236"/>
        <a:ext cx="9193883" cy="9228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6D2F79-03A2-4B8A-871E-6D65B80F6DF3}">
      <dsp:nvSpPr>
        <dsp:cNvPr id="0" name=""/>
        <dsp:cNvSpPr/>
      </dsp:nvSpPr>
      <dsp:spPr>
        <a:xfrm>
          <a:off x="490350" y="1493219"/>
          <a:ext cx="798925" cy="7989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1CA2B2-3ED2-4421-B692-33CEE66177E4}">
      <dsp:nvSpPr>
        <dsp:cNvPr id="0" name=""/>
        <dsp:cNvSpPr/>
      </dsp:nvSpPr>
      <dsp:spPr>
        <a:xfrm>
          <a:off x="2117" y="2579093"/>
          <a:ext cx="1775390" cy="710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#43 Most attacked in world</a:t>
          </a:r>
        </a:p>
      </dsp:txBody>
      <dsp:txXfrm>
        <a:off x="2117" y="2579093"/>
        <a:ext cx="1775390" cy="710156"/>
      </dsp:txXfrm>
    </dsp:sp>
    <dsp:sp modelId="{5A0FE94A-D82E-4413-B59F-93719874B280}">
      <dsp:nvSpPr>
        <dsp:cNvPr id="0" name=""/>
        <dsp:cNvSpPr/>
      </dsp:nvSpPr>
      <dsp:spPr>
        <a:xfrm>
          <a:off x="2576434" y="1493219"/>
          <a:ext cx="798925" cy="7989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67C7FF-D496-4B70-BC7D-F8C3F1AA99B0}">
      <dsp:nvSpPr>
        <dsp:cNvPr id="0" name=""/>
        <dsp:cNvSpPr/>
      </dsp:nvSpPr>
      <dsp:spPr>
        <a:xfrm>
          <a:off x="2088201" y="2579093"/>
          <a:ext cx="1775390" cy="710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Lack of education/awareness</a:t>
          </a:r>
        </a:p>
      </dsp:txBody>
      <dsp:txXfrm>
        <a:off x="2088201" y="2579093"/>
        <a:ext cx="1775390" cy="710156"/>
      </dsp:txXfrm>
    </dsp:sp>
    <dsp:sp modelId="{50A057D2-444B-4708-ACFD-5856FA7405A0}">
      <dsp:nvSpPr>
        <dsp:cNvPr id="0" name=""/>
        <dsp:cNvSpPr/>
      </dsp:nvSpPr>
      <dsp:spPr>
        <a:xfrm>
          <a:off x="4662518" y="1493219"/>
          <a:ext cx="798925" cy="7989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816710-CFB0-4E3A-BE1A-62C9807C4E2F}">
      <dsp:nvSpPr>
        <dsp:cNvPr id="0" name=""/>
        <dsp:cNvSpPr/>
      </dsp:nvSpPr>
      <dsp:spPr>
        <a:xfrm>
          <a:off x="4174285" y="2579093"/>
          <a:ext cx="1775390" cy="710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Growing Freelance Hub so need protection</a:t>
          </a:r>
        </a:p>
      </dsp:txBody>
      <dsp:txXfrm>
        <a:off x="4174285" y="2579093"/>
        <a:ext cx="1775390" cy="710156"/>
      </dsp:txXfrm>
    </dsp:sp>
    <dsp:sp modelId="{8E4D2C65-F3D2-41D9-BE2A-1A114B83D3EC}">
      <dsp:nvSpPr>
        <dsp:cNvPr id="0" name=""/>
        <dsp:cNvSpPr/>
      </dsp:nvSpPr>
      <dsp:spPr>
        <a:xfrm>
          <a:off x="6748602" y="1493219"/>
          <a:ext cx="798925" cy="7989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CACE2D-40EC-4BCE-8FFF-9067C896BFB9}">
      <dsp:nvSpPr>
        <dsp:cNvPr id="0" name=""/>
        <dsp:cNvSpPr/>
      </dsp:nvSpPr>
      <dsp:spPr>
        <a:xfrm>
          <a:off x="6260369" y="2579093"/>
          <a:ext cx="1775390" cy="710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Amongst top 10 most scamming countries so we are a potential target</a:t>
          </a:r>
        </a:p>
      </dsp:txBody>
      <dsp:txXfrm>
        <a:off x="6260369" y="2579093"/>
        <a:ext cx="1775390" cy="710156"/>
      </dsp:txXfrm>
    </dsp:sp>
    <dsp:sp modelId="{247F20DC-B6D4-4373-90DF-144E1ECCBF5E}">
      <dsp:nvSpPr>
        <dsp:cNvPr id="0" name=""/>
        <dsp:cNvSpPr/>
      </dsp:nvSpPr>
      <dsp:spPr>
        <a:xfrm>
          <a:off x="8834686" y="1493219"/>
          <a:ext cx="798925" cy="7989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713A80-771A-4A6A-9AE6-7923045CA4D9}">
      <dsp:nvSpPr>
        <dsp:cNvPr id="0" name=""/>
        <dsp:cNvSpPr/>
      </dsp:nvSpPr>
      <dsp:spPr>
        <a:xfrm>
          <a:off x="8346453" y="2579093"/>
          <a:ext cx="1775390" cy="710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Everything turning online so proper protection and awareness is mandatory.</a:t>
          </a:r>
        </a:p>
      </dsp:txBody>
      <dsp:txXfrm>
        <a:off x="8346453" y="2579093"/>
        <a:ext cx="1775390" cy="710156"/>
      </dsp:txXfrm>
    </dsp:sp>
    <dsp:sp modelId="{59C57959-0EFE-46C8-95BE-D38E0773AAB8}">
      <dsp:nvSpPr>
        <dsp:cNvPr id="0" name=""/>
        <dsp:cNvSpPr/>
      </dsp:nvSpPr>
      <dsp:spPr>
        <a:xfrm>
          <a:off x="10920770" y="1493219"/>
          <a:ext cx="798925" cy="79892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A874A-3D33-4AAA-B2AE-8F1897D4F7D4}">
      <dsp:nvSpPr>
        <dsp:cNvPr id="0" name=""/>
        <dsp:cNvSpPr/>
      </dsp:nvSpPr>
      <dsp:spPr>
        <a:xfrm>
          <a:off x="10432537" y="2579093"/>
          <a:ext cx="1775390" cy="710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Protection against ransoms.</a:t>
          </a:r>
        </a:p>
      </dsp:txBody>
      <dsp:txXfrm>
        <a:off x="10432537" y="2579093"/>
        <a:ext cx="1775390" cy="71015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11/29/2023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Malware" TargetMode="External"/><Relationship Id="rId2" Type="http://schemas.openxmlformats.org/officeDocument/2006/relationships/hyperlink" Target="https://en.wikipedia.org/wiki/Computer_virus" TargetMode="External"/><Relationship Id="rId1" Type="http://schemas.openxmlformats.org/officeDocument/2006/relationships/slideLayout" Target="../slideLayouts/slideLayout2.xml"/><Relationship Id="rId6" Type="http://schemas.openxmlformats.org/officeDocument/2006/relationships/hyperlink" Target="https://en.wikipedia.org/wiki/Phishing" TargetMode="External"/><Relationship Id="rId5" Type="http://schemas.openxmlformats.org/officeDocument/2006/relationships/hyperlink" Target="https://en.wikipedia.org/wiki/Spam_(electronic)" TargetMode="External"/><Relationship Id="rId4" Type="http://schemas.openxmlformats.org/officeDocument/2006/relationships/hyperlink" Target="https://en.wikipedia.org/wiki/UR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ecorative image with the title &quot;The Complete Guide to Ransomware.&quot;">
            <a:extLst>
              <a:ext uri="{FF2B5EF4-FFF2-40B4-BE49-F238E27FC236}">
                <a16:creationId xmlns:a16="http://schemas.microsoft.com/office/drawing/2014/main" id="{188597FF-92E3-E35F-C3E6-C537FD2EB298}"/>
              </a:ext>
            </a:extLst>
          </p:cNvPr>
          <p:cNvPicPr>
            <a:picLocks noChangeAspect="1"/>
          </p:cNvPicPr>
          <p:nvPr/>
        </p:nvPicPr>
        <p:blipFill>
          <a:blip r:embed="rId2"/>
          <a:stretch>
            <a:fillRect/>
          </a:stretch>
        </p:blipFill>
        <p:spPr>
          <a:xfrm>
            <a:off x="-5751" y="2665"/>
            <a:ext cx="12217878" cy="6852669"/>
          </a:xfrm>
          <a:prstGeom prst="rect">
            <a:avLst/>
          </a:prstGeom>
        </p:spPr>
      </p:pic>
      <p:sp>
        <p:nvSpPr>
          <p:cNvPr id="8" name="TextBox 7">
            <a:extLst>
              <a:ext uri="{FF2B5EF4-FFF2-40B4-BE49-F238E27FC236}">
                <a16:creationId xmlns:a16="http://schemas.microsoft.com/office/drawing/2014/main" id="{622DA43F-79D3-4DC9-4A73-58DAD814337A}"/>
              </a:ext>
            </a:extLst>
          </p:cNvPr>
          <p:cNvSpPr txBox="1"/>
          <p:nvPr/>
        </p:nvSpPr>
        <p:spPr>
          <a:xfrm>
            <a:off x="593066" y="846277"/>
            <a:ext cx="8382000" cy="1736646"/>
          </a:xfrm>
          <a:prstGeom prst="round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9600" dirty="0">
                <a:latin typeface="Franklin Gothic"/>
                <a:ea typeface="Verdana"/>
                <a:cs typeface="Calibri"/>
              </a:rPr>
              <a:t>ANTIVIRUS</a:t>
            </a:r>
            <a:endParaRPr lang="en-US" sz="9600">
              <a:latin typeface="Franklin Gothic"/>
              <a:ea typeface="Verdana"/>
              <a:cs typeface="Calibri"/>
            </a:endParaRPr>
          </a:p>
        </p:txBody>
      </p:sp>
      <p:sp>
        <p:nvSpPr>
          <p:cNvPr id="9" name="Rectangle 8">
            <a:extLst>
              <a:ext uri="{FF2B5EF4-FFF2-40B4-BE49-F238E27FC236}">
                <a16:creationId xmlns:a16="http://schemas.microsoft.com/office/drawing/2014/main" id="{08894046-9C6A-3F8F-FA34-2D6B86450F60}"/>
              </a:ext>
            </a:extLst>
          </p:cNvPr>
          <p:cNvSpPr/>
          <p:nvPr/>
        </p:nvSpPr>
        <p:spPr>
          <a:xfrm>
            <a:off x="553527" y="5752740"/>
            <a:ext cx="2573547" cy="646981"/>
          </a:xfrm>
          <a:prstGeom prst="rect">
            <a:avLst/>
          </a:prstGeom>
          <a:solidFill>
            <a:srgbClr val="E00427"/>
          </a:solidFill>
          <a:ln>
            <a:solidFill>
              <a:srgbClr val="E004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64BA859-50A7-DE7A-A956-07D4B29E367E}"/>
              </a:ext>
            </a:extLst>
          </p:cNvPr>
          <p:cNvSpPr txBox="1"/>
          <p:nvPr/>
        </p:nvSpPr>
        <p:spPr>
          <a:xfrm>
            <a:off x="587674" y="4866735"/>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cs typeface="Calibri"/>
              </a:rPr>
              <a:t>Bilal Ahmad Khan</a:t>
            </a:r>
          </a:p>
          <a:p>
            <a:r>
              <a:rPr lang="en-US" sz="2400" dirty="0">
                <a:cs typeface="Calibri"/>
              </a:rPr>
              <a:t>Abdul Munam</a:t>
            </a:r>
          </a:p>
          <a:p>
            <a:r>
              <a:rPr lang="en-US" sz="2400" dirty="0">
                <a:cs typeface="Calibri"/>
              </a:rPr>
              <a:t>Junaid Muhammad</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68827BF-D42D-A871-1B9B-B6A221EF69CF}"/>
              </a:ext>
            </a:extLst>
          </p:cNvPr>
          <p:cNvSpPr>
            <a:spLocks noGrp="1"/>
          </p:cNvSpPr>
          <p:nvPr>
            <p:ph type="title"/>
          </p:nvPr>
        </p:nvSpPr>
        <p:spPr>
          <a:xfrm>
            <a:off x="838200" y="365125"/>
            <a:ext cx="10515600" cy="1325563"/>
          </a:xfrm>
        </p:spPr>
        <p:txBody>
          <a:bodyPr>
            <a:normAutofit/>
          </a:bodyPr>
          <a:lstStyle/>
          <a:p>
            <a:r>
              <a:rPr lang="en-US" dirty="0">
                <a:ea typeface="Calibri Light"/>
                <a:cs typeface="Calibri Light"/>
              </a:rPr>
              <a:t>What happens next</a:t>
            </a:r>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EDABC2B-F182-A8CC-E37D-159617D8D441}"/>
              </a:ext>
            </a:extLst>
          </p:cNvPr>
          <p:cNvSpPr>
            <a:spLocks noGrp="1"/>
          </p:cNvSpPr>
          <p:nvPr>
            <p:ph idx="1"/>
          </p:nvPr>
        </p:nvSpPr>
        <p:spPr>
          <a:xfrm>
            <a:off x="838200" y="1825625"/>
            <a:ext cx="10515600" cy="4351338"/>
          </a:xfrm>
        </p:spPr>
        <p:txBody>
          <a:bodyPr vert="horz" lIns="91440" tIns="45720" rIns="91440" bIns="45720" rtlCol="0">
            <a:normAutofit/>
          </a:bodyPr>
          <a:lstStyle/>
          <a:p>
            <a:pPr marL="0" indent="0">
              <a:buNone/>
            </a:pPr>
            <a:r>
              <a:rPr lang="en-US" sz="1800">
                <a:ea typeface="Calibri" panose="020F0502020204030204"/>
                <a:cs typeface="Calibri" panose="020F0502020204030204"/>
              </a:rPr>
              <a:t>Depending on the defined settings, one or many of the following actions take place: </a:t>
            </a:r>
          </a:p>
          <a:p>
            <a:pPr marL="0" indent="0">
              <a:buNone/>
            </a:pPr>
            <a:r>
              <a:rPr lang="en-US" sz="1800" b="1">
                <a:ea typeface="+mn-lt"/>
                <a:cs typeface="+mn-lt"/>
              </a:rPr>
              <a:t>Quarantine: </a:t>
            </a:r>
            <a:endParaRPr lang="en-US" sz="1800">
              <a:ea typeface="+mn-lt"/>
              <a:cs typeface="+mn-lt"/>
            </a:endParaRPr>
          </a:p>
          <a:p>
            <a:pPr marL="0" indent="0">
              <a:buNone/>
            </a:pPr>
            <a:r>
              <a:rPr lang="en-US" sz="1800" dirty="0">
                <a:ea typeface="+mn-lt"/>
                <a:cs typeface="+mn-lt"/>
              </a:rPr>
              <a:t>The antivirus isolates the identified threat, placing it in a secure, quarantined area on the system. This prevents the malware from spreading or causing harm while allowing further analysis.</a:t>
            </a:r>
            <a:endParaRPr lang="en-US" sz="1800" dirty="0">
              <a:ea typeface="Calibri" panose="020F0502020204030204"/>
              <a:cs typeface="Calibri" panose="020F0502020204030204"/>
            </a:endParaRPr>
          </a:p>
          <a:p>
            <a:pPr marL="0" indent="0">
              <a:buNone/>
            </a:pPr>
            <a:r>
              <a:rPr lang="en-US" sz="1800" b="1" dirty="0">
                <a:ea typeface="+mn-lt"/>
                <a:cs typeface="+mn-lt"/>
              </a:rPr>
              <a:t>Alert Notification: </a:t>
            </a:r>
          </a:p>
          <a:p>
            <a:pPr marL="0" indent="0">
              <a:buNone/>
            </a:pPr>
            <a:r>
              <a:rPr lang="en-US" sz="1800" dirty="0">
                <a:ea typeface="+mn-lt"/>
                <a:cs typeface="+mn-lt"/>
              </a:rPr>
              <a:t>Users are promptly informed about the detection through alert notifications. This transparency keeps users aware of potential risks and actions taken by the antivirus.</a:t>
            </a:r>
            <a:endParaRPr lang="en-US" sz="1800"/>
          </a:p>
          <a:p>
            <a:pPr marL="0" indent="0">
              <a:buNone/>
            </a:pPr>
            <a:r>
              <a:rPr lang="en-US" sz="1800" b="1" dirty="0">
                <a:ea typeface="+mn-lt"/>
                <a:cs typeface="+mn-lt"/>
              </a:rPr>
              <a:t>Automated Cleaning: </a:t>
            </a:r>
            <a:endParaRPr lang="en-US" sz="1800" dirty="0">
              <a:ea typeface="+mn-lt"/>
              <a:cs typeface="+mn-lt"/>
            </a:endParaRPr>
          </a:p>
          <a:p>
            <a:pPr marL="0" indent="0">
              <a:buNone/>
            </a:pPr>
            <a:r>
              <a:rPr lang="en-US" sz="1800" dirty="0">
                <a:ea typeface="+mn-lt"/>
                <a:cs typeface="+mn-lt"/>
              </a:rPr>
              <a:t>In many cases, the antivirus attempts to automatically clean or repair the infected files. This involves removing or neutralizing the malicious elements, restoring the file to a safe state.</a:t>
            </a:r>
            <a:endParaRPr lang="en-US" sz="1800" dirty="0">
              <a:ea typeface="Calibri" panose="020F0502020204030204"/>
              <a:cs typeface="Calibri" panose="020F0502020204030204"/>
            </a:endParaRPr>
          </a:p>
          <a:p>
            <a:pPr marL="0" indent="0">
              <a:buNone/>
            </a:pPr>
            <a:r>
              <a:rPr lang="en-US" sz="1800" b="1" dirty="0">
                <a:ea typeface="+mn-lt"/>
                <a:cs typeface="+mn-lt"/>
              </a:rPr>
              <a:t>Blocking and Removal: </a:t>
            </a:r>
            <a:endParaRPr lang="en-US" sz="1800" dirty="0">
              <a:ea typeface="+mn-lt"/>
              <a:cs typeface="+mn-lt"/>
            </a:endParaRPr>
          </a:p>
          <a:p>
            <a:pPr marL="0" indent="0">
              <a:buNone/>
            </a:pPr>
            <a:r>
              <a:rPr lang="en-US" sz="1800" dirty="0">
                <a:ea typeface="+mn-lt"/>
                <a:cs typeface="+mn-lt"/>
              </a:rPr>
              <a:t>The antivirus blocks the execution of malicious files in real-time, preventing them from causing harm. Additionally, it may initiate the removal of the threat from the system.</a:t>
            </a:r>
            <a:endParaRPr lang="en-US" sz="1800" dirty="0">
              <a:ea typeface="Calibri" panose="020F0502020204030204"/>
              <a:cs typeface="Calibri" panose="020F0502020204030204"/>
            </a:endParaRPr>
          </a:p>
          <a:p>
            <a:pPr marL="0" indent="0">
              <a:buNone/>
            </a:pPr>
            <a:endParaRPr lang="en-US" sz="1800" b="1" dirty="0">
              <a:ea typeface="Calibri"/>
              <a:cs typeface="Calibri"/>
            </a:endParaRPr>
          </a:p>
        </p:txBody>
      </p:sp>
    </p:spTree>
    <p:extLst>
      <p:ext uri="{BB962C8B-B14F-4D97-AF65-F5344CB8AC3E}">
        <p14:creationId xmlns:p14="http://schemas.microsoft.com/office/powerpoint/2010/main" val="11094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FA3C34E-E00D-31AB-403C-E50AD1A58EC1}"/>
              </a:ext>
            </a:extLst>
          </p:cNvPr>
          <p:cNvSpPr>
            <a:spLocks noGrp="1"/>
          </p:cNvSpPr>
          <p:nvPr>
            <p:ph type="title"/>
          </p:nvPr>
        </p:nvSpPr>
        <p:spPr>
          <a:xfrm>
            <a:off x="838200" y="365125"/>
            <a:ext cx="10515600" cy="1325563"/>
          </a:xfrm>
        </p:spPr>
        <p:txBody>
          <a:bodyPr>
            <a:normAutofit/>
          </a:bodyPr>
          <a:lstStyle/>
          <a:p>
            <a:r>
              <a:rPr lang="en-US" dirty="0">
                <a:cs typeface="Calibri Light"/>
              </a:rPr>
              <a:t>What happens next</a:t>
            </a:r>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E22D7C0-B7CC-91A4-9E08-8B8CE7D1DA99}"/>
              </a:ext>
            </a:extLst>
          </p:cNvPr>
          <p:cNvSpPr>
            <a:spLocks noGrp="1"/>
          </p:cNvSpPr>
          <p:nvPr>
            <p:ph idx="1"/>
          </p:nvPr>
        </p:nvSpPr>
        <p:spPr>
          <a:xfrm>
            <a:off x="838200" y="1825625"/>
            <a:ext cx="10515600" cy="4351338"/>
          </a:xfrm>
        </p:spPr>
        <p:txBody>
          <a:bodyPr vert="horz" lIns="91440" tIns="45720" rIns="91440" bIns="45720" rtlCol="0">
            <a:normAutofit/>
          </a:bodyPr>
          <a:lstStyle/>
          <a:p>
            <a:pPr marL="0" indent="0">
              <a:buNone/>
            </a:pPr>
            <a:r>
              <a:rPr lang="en-US" sz="1800" b="1" dirty="0">
                <a:ea typeface="Calibri" panose="020F0502020204030204"/>
                <a:cs typeface="Calibri" panose="020F0502020204030204"/>
              </a:rPr>
              <a:t>Update Definitions: </a:t>
            </a:r>
            <a:r>
              <a:rPr lang="en-US" sz="1800" dirty="0">
                <a:ea typeface="Calibri" panose="020F0502020204030204"/>
                <a:cs typeface="Calibri" panose="020F0502020204030204"/>
              </a:rPr>
              <a:t>To stay ahead of evolving threats, the antivirus regularly updates its signature database with new definitions. This ensures that the system is protected against the latest known malware.</a:t>
            </a:r>
            <a:endParaRPr lang="en-US" sz="1800">
              <a:ea typeface="Calibri" panose="020F0502020204030204"/>
              <a:cs typeface="Calibri" panose="020F0502020204030204"/>
            </a:endParaRPr>
          </a:p>
          <a:p>
            <a:pPr marL="0" indent="0">
              <a:buNone/>
            </a:pPr>
            <a:r>
              <a:rPr lang="en-US" sz="1800" b="1">
                <a:ea typeface="Calibri" panose="020F0502020204030204"/>
                <a:cs typeface="Calibri" panose="020F0502020204030204"/>
              </a:rPr>
              <a:t>User Guidance: </a:t>
            </a:r>
            <a:endParaRPr lang="en-US" sz="1800">
              <a:ea typeface="Calibri"/>
              <a:cs typeface="Calibri"/>
            </a:endParaRPr>
          </a:p>
          <a:p>
            <a:pPr marL="0" indent="0">
              <a:buNone/>
            </a:pPr>
            <a:r>
              <a:rPr lang="en-US" sz="1800" dirty="0">
                <a:ea typeface="Calibri" panose="020F0502020204030204"/>
                <a:cs typeface="Calibri" panose="020F0502020204030204"/>
              </a:rPr>
              <a:t>Antivirus software often provides guidance to users on additional steps they can take to enhance their security, such as updating software, strengthening passwords, or avoiding certain online activities.</a:t>
            </a:r>
            <a:endParaRPr lang="en-US" sz="1800">
              <a:ea typeface="Calibri"/>
              <a:cs typeface="Calibri"/>
            </a:endParaRPr>
          </a:p>
          <a:p>
            <a:pPr marL="0" indent="0">
              <a:buNone/>
            </a:pPr>
            <a:r>
              <a:rPr lang="en-US" sz="1800" b="1" dirty="0">
                <a:ea typeface="Calibri" panose="020F0502020204030204"/>
                <a:cs typeface="Calibri" panose="020F0502020204030204"/>
              </a:rPr>
              <a:t>Logs and Reports: </a:t>
            </a:r>
          </a:p>
          <a:p>
            <a:pPr marL="0" indent="0">
              <a:buNone/>
            </a:pPr>
            <a:r>
              <a:rPr lang="en-US" sz="1800" dirty="0">
                <a:ea typeface="Calibri" panose="020F0502020204030204"/>
                <a:cs typeface="Calibri" panose="020F0502020204030204"/>
              </a:rPr>
              <a:t>Antivirus programs maintain logs and reports detailing the actions taken against threats. This information can be valuable for users and IT administrators in understanding the security landscape of the system.</a:t>
            </a:r>
            <a:endParaRPr lang="en-US" sz="1800">
              <a:ea typeface="Calibri" panose="020F0502020204030204"/>
              <a:cs typeface="Calibri" panose="020F0502020204030204"/>
            </a:endParaRPr>
          </a:p>
          <a:p>
            <a:pPr marL="0" indent="0">
              <a:buNone/>
            </a:pPr>
            <a:r>
              <a:rPr lang="en-US" sz="1800" b="1" dirty="0">
                <a:ea typeface="Calibri" panose="020F0502020204030204"/>
                <a:cs typeface="Calibri" panose="020F0502020204030204"/>
              </a:rPr>
              <a:t>Continuous Monitoring: </a:t>
            </a:r>
          </a:p>
          <a:p>
            <a:pPr marL="0" indent="0">
              <a:buNone/>
            </a:pPr>
            <a:r>
              <a:rPr lang="en-US" sz="1800" dirty="0">
                <a:ea typeface="Calibri" panose="020F0502020204030204"/>
                <a:cs typeface="Calibri" panose="020F0502020204030204"/>
              </a:rPr>
              <a:t>Even after initial detection and response, the antivirus continues to monitor the system for any signs of further malicious activity. This ongoing vigilance ensures sustained protection against potential threats.</a:t>
            </a:r>
            <a:endParaRPr lang="en-US" sz="1800">
              <a:ea typeface="Calibri" panose="020F0502020204030204"/>
              <a:cs typeface="Calibri" panose="020F0502020204030204"/>
            </a:endParaRPr>
          </a:p>
        </p:txBody>
      </p:sp>
    </p:spTree>
    <p:extLst>
      <p:ext uri="{BB962C8B-B14F-4D97-AF65-F5344CB8AC3E}">
        <p14:creationId xmlns:p14="http://schemas.microsoft.com/office/powerpoint/2010/main" val="3200475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4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hat Is Antivirus? Effective Antivirus Methods - Huawei">
            <a:extLst>
              <a:ext uri="{FF2B5EF4-FFF2-40B4-BE49-F238E27FC236}">
                <a16:creationId xmlns:a16="http://schemas.microsoft.com/office/drawing/2014/main" id="{F157179E-945E-6502-6964-209AF7660C97}"/>
              </a:ext>
            </a:extLst>
          </p:cNvPr>
          <p:cNvPicPr>
            <a:picLocks noChangeAspect="1"/>
          </p:cNvPicPr>
          <p:nvPr/>
        </p:nvPicPr>
        <p:blipFill>
          <a:blip r:embed="rId2"/>
          <a:stretch>
            <a:fillRect/>
          </a:stretch>
        </p:blipFill>
        <p:spPr>
          <a:xfrm>
            <a:off x="3073401" y="643467"/>
            <a:ext cx="6045198" cy="5571066"/>
          </a:xfrm>
          <a:prstGeom prst="rect">
            <a:avLst/>
          </a:prstGeom>
        </p:spPr>
      </p:pic>
    </p:spTree>
    <p:extLst>
      <p:ext uri="{BB962C8B-B14F-4D97-AF65-F5344CB8AC3E}">
        <p14:creationId xmlns:p14="http://schemas.microsoft.com/office/powerpoint/2010/main" val="2930043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617C819D-7B61-1EEA-465B-0EBC89CB8122}"/>
              </a:ext>
            </a:extLst>
          </p:cNvPr>
          <p:cNvSpPr/>
          <p:nvPr/>
        </p:nvSpPr>
        <p:spPr>
          <a:xfrm>
            <a:off x="1980127" y="-684191"/>
            <a:ext cx="8231745" cy="8231745"/>
          </a:xfrm>
          <a:prstGeom prst="ellipse">
            <a:avLst/>
          </a:prstGeom>
          <a:solidFill>
            <a:schemeClr val="bg1"/>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8E9EEA-CEEA-E3A1-03E5-B5B92655D1CA}"/>
              </a:ext>
            </a:extLst>
          </p:cNvPr>
          <p:cNvSpPr>
            <a:spLocks noGrp="1"/>
          </p:cNvSpPr>
          <p:nvPr>
            <p:ph type="title"/>
          </p:nvPr>
        </p:nvSpPr>
        <p:spPr/>
        <p:txBody>
          <a:bodyPr/>
          <a:lstStyle/>
          <a:p>
            <a:r>
              <a:rPr lang="en-US" dirty="0">
                <a:ea typeface="Calibri Light"/>
                <a:cs typeface="Calibri Light"/>
              </a:rPr>
              <a:t>Types of Antivirus</a:t>
            </a:r>
            <a:endParaRPr lang="en-US" dirty="0"/>
          </a:p>
        </p:txBody>
      </p:sp>
      <p:sp>
        <p:nvSpPr>
          <p:cNvPr id="3" name="Content Placeholder 2">
            <a:extLst>
              <a:ext uri="{FF2B5EF4-FFF2-40B4-BE49-F238E27FC236}">
                <a16:creationId xmlns:a16="http://schemas.microsoft.com/office/drawing/2014/main" id="{6BF6D4D3-827F-FFB5-68FE-03BA5E4EA887}"/>
              </a:ext>
            </a:extLst>
          </p:cNvPr>
          <p:cNvSpPr>
            <a:spLocks noGrp="1"/>
          </p:cNvSpPr>
          <p:nvPr>
            <p:ph idx="1"/>
          </p:nvPr>
        </p:nvSpPr>
        <p:spPr/>
        <p:txBody>
          <a:bodyPr vert="horz" lIns="91440" tIns="45720" rIns="91440" bIns="45720" rtlCol="0" anchor="t">
            <a:normAutofit/>
          </a:bodyPr>
          <a:lstStyle/>
          <a:p>
            <a:pPr marL="0" indent="0">
              <a:buNone/>
            </a:pPr>
            <a:r>
              <a:rPr lang="en-US" sz="2000" b="1" dirty="0">
                <a:ea typeface="+mn-lt"/>
                <a:cs typeface="+mn-lt"/>
              </a:rPr>
              <a:t>1.Local Installed Antivirus:</a:t>
            </a:r>
            <a:endParaRPr lang="en-US" sz="1600" dirty="0">
              <a:ea typeface="+mn-lt"/>
              <a:cs typeface="+mn-lt"/>
            </a:endParaRPr>
          </a:p>
          <a:p>
            <a:pPr marL="0" indent="0">
              <a:buNone/>
            </a:pPr>
            <a:r>
              <a:rPr lang="en-US" sz="1600" dirty="0">
                <a:ea typeface="+mn-lt"/>
                <a:cs typeface="+mn-lt"/>
              </a:rPr>
              <a:t>A locally installed antivirus refers to antivirus software that is installed directly on an individual device, such as a computer or laptop. Unlike cloud-based or network-based solutions, which may provide protection across multiple devices or an entire network, a locally installed antivirus is specific to the device on which it is installed.</a:t>
            </a:r>
            <a:endParaRPr lang="en-US" sz="1600">
              <a:ea typeface="Calibri"/>
              <a:cs typeface="Calibri"/>
            </a:endParaRPr>
          </a:p>
          <a:p>
            <a:pPr marL="0" indent="0">
              <a:buNone/>
            </a:pPr>
            <a:r>
              <a:rPr lang="en-US" sz="1600" b="1" dirty="0">
                <a:ea typeface="+mn-lt"/>
                <a:cs typeface="+mn-lt"/>
              </a:rPr>
              <a:t>Offline Protection: </a:t>
            </a:r>
            <a:r>
              <a:rPr lang="en-US" sz="1600" dirty="0">
                <a:ea typeface="+mn-lt"/>
                <a:cs typeface="+mn-lt"/>
              </a:rPr>
              <a:t>Once installed, the locally installed antivirus can operate independently of an internet connection. It doesn't require constant connectivity to a central server for protection.</a:t>
            </a:r>
            <a:endParaRPr lang="en-US" sz="1600" dirty="0">
              <a:ea typeface="Calibri" panose="020F0502020204030204"/>
              <a:cs typeface="Calibri" panose="020F0502020204030204"/>
            </a:endParaRPr>
          </a:p>
          <a:p>
            <a:pPr marL="0" indent="0">
              <a:buNone/>
            </a:pPr>
            <a:r>
              <a:rPr lang="en-US" sz="1600" b="1" dirty="0">
                <a:ea typeface="+mn-lt"/>
                <a:cs typeface="+mn-lt"/>
              </a:rPr>
              <a:t>Signature-Based Detection: </a:t>
            </a:r>
            <a:r>
              <a:rPr lang="en-US" sz="1600" dirty="0">
                <a:ea typeface="+mn-lt"/>
                <a:cs typeface="+mn-lt"/>
              </a:rPr>
              <a:t>Many locally installed antivirus solutions rely on signature-based detection, using a database of known malware signatures to identify and remove threats.</a:t>
            </a:r>
            <a:endParaRPr lang="en-US" sz="1600">
              <a:ea typeface="Calibri"/>
              <a:cs typeface="Calibri"/>
            </a:endParaRPr>
          </a:p>
          <a:p>
            <a:pPr marL="0" indent="0">
              <a:buNone/>
            </a:pPr>
            <a:r>
              <a:rPr lang="en-US" sz="1600" b="1" dirty="0">
                <a:ea typeface="+mn-lt"/>
                <a:cs typeface="+mn-lt"/>
              </a:rPr>
              <a:t>Device-Specific Configuration: </a:t>
            </a:r>
            <a:r>
              <a:rPr lang="en-US" sz="1600" dirty="0">
                <a:ea typeface="+mn-lt"/>
                <a:cs typeface="+mn-lt"/>
              </a:rPr>
              <a:t>Users can typically configure settings and preferences specific to the device on which the antivirus is installed. This may include specifying scan schedules, setting quarantine options, and defining other security parameters.</a:t>
            </a:r>
            <a:endParaRPr lang="en-US" sz="1600" dirty="0">
              <a:ea typeface="Calibri" panose="020F0502020204030204"/>
              <a:cs typeface="Calibri" panose="020F0502020204030204"/>
            </a:endParaRPr>
          </a:p>
          <a:p>
            <a:pPr marL="0" indent="0">
              <a:buNone/>
            </a:pPr>
            <a:r>
              <a:rPr lang="en-US" sz="1600" b="1" dirty="0">
                <a:ea typeface="+mn-lt"/>
                <a:cs typeface="+mn-lt"/>
              </a:rPr>
              <a:t>Resource Utilization: </a:t>
            </a:r>
            <a:r>
              <a:rPr lang="en-US" sz="1600" dirty="0">
                <a:ea typeface="+mn-lt"/>
                <a:cs typeface="+mn-lt"/>
              </a:rPr>
              <a:t>Locally installed antivirus software may consume system resources on the device where it is installed. The impact on system performance can vary based on the specific antivirus program and the device's capabilities.</a:t>
            </a:r>
            <a:endParaRPr lang="en-US" sz="1600" dirty="0">
              <a:ea typeface="Calibri" panose="020F0502020204030204"/>
              <a:cs typeface="Calibri" panose="020F0502020204030204"/>
            </a:endParaRPr>
          </a:p>
        </p:txBody>
      </p:sp>
    </p:spTree>
    <p:extLst>
      <p:ext uri="{BB962C8B-B14F-4D97-AF65-F5344CB8AC3E}">
        <p14:creationId xmlns:p14="http://schemas.microsoft.com/office/powerpoint/2010/main" val="3573799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39C6EFFC-CB53-0AA9-D6AE-0FAE2910E83B}"/>
              </a:ext>
            </a:extLst>
          </p:cNvPr>
          <p:cNvSpPr/>
          <p:nvPr/>
        </p:nvSpPr>
        <p:spPr>
          <a:xfrm>
            <a:off x="1975185" y="-684296"/>
            <a:ext cx="8231604" cy="8231604"/>
          </a:xfrm>
          <a:prstGeom prst="ellipse">
            <a:avLst/>
          </a:prstGeom>
          <a:solidFill>
            <a:schemeClr val="bg1"/>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460186-D52C-ED04-5EC6-1DA30856C724}"/>
              </a:ext>
            </a:extLst>
          </p:cNvPr>
          <p:cNvSpPr>
            <a:spLocks noGrp="1"/>
          </p:cNvSpPr>
          <p:nvPr>
            <p:ph type="title"/>
          </p:nvPr>
        </p:nvSpPr>
        <p:spPr/>
        <p:txBody>
          <a:bodyPr/>
          <a:lstStyle/>
          <a:p>
            <a:r>
              <a:rPr lang="en-US" dirty="0">
                <a:ea typeface="Calibri Light"/>
                <a:cs typeface="Calibri Light"/>
              </a:rPr>
              <a:t>Types of Antivirus</a:t>
            </a:r>
            <a:endParaRPr lang="en-US" dirty="0"/>
          </a:p>
        </p:txBody>
      </p:sp>
      <p:sp>
        <p:nvSpPr>
          <p:cNvPr id="3" name="Content Placeholder 2">
            <a:extLst>
              <a:ext uri="{FF2B5EF4-FFF2-40B4-BE49-F238E27FC236}">
                <a16:creationId xmlns:a16="http://schemas.microsoft.com/office/drawing/2014/main" id="{A139826F-CD74-AC39-83F6-0EAB2AF20A1B}"/>
              </a:ext>
            </a:extLst>
          </p:cNvPr>
          <p:cNvSpPr>
            <a:spLocks noGrp="1"/>
          </p:cNvSpPr>
          <p:nvPr>
            <p:ph idx="1"/>
          </p:nvPr>
        </p:nvSpPr>
        <p:spPr/>
        <p:txBody>
          <a:bodyPr vert="horz" lIns="91440" tIns="45720" rIns="91440" bIns="45720" rtlCol="0" anchor="t">
            <a:normAutofit/>
          </a:bodyPr>
          <a:lstStyle/>
          <a:p>
            <a:pPr marL="0" indent="0">
              <a:buNone/>
            </a:pPr>
            <a:r>
              <a:rPr lang="en-US" sz="2000" b="1" dirty="0">
                <a:ea typeface="Calibri" panose="020F0502020204030204"/>
                <a:cs typeface="Calibri" panose="020F0502020204030204"/>
              </a:rPr>
              <a:t>2.Cloud-based Antivirus:</a:t>
            </a:r>
            <a:endParaRPr lang="en-US" sz="1600" b="1" dirty="0">
              <a:ea typeface="Calibri" panose="020F0502020204030204"/>
              <a:cs typeface="Calibri" panose="020F0502020204030204"/>
            </a:endParaRPr>
          </a:p>
          <a:p>
            <a:pPr marL="0" indent="0">
              <a:buNone/>
            </a:pPr>
            <a:r>
              <a:rPr lang="en-US" sz="1600" dirty="0">
                <a:ea typeface="Calibri" panose="020F0502020204030204"/>
                <a:cs typeface="Calibri" panose="020F0502020204030204"/>
              </a:rPr>
              <a:t>Cloud-based antivirus refers to antivirus solutions that leverage cloud computing resources for various aspects of threat detection, analysis, and protection. Unlike traditional locally installed antivirus software that relies on databases stored on individual devices, cloud-based antivirus offloads certain tasks to a remote cloud infrastructure.</a:t>
            </a:r>
          </a:p>
          <a:p>
            <a:pPr marL="0" indent="0">
              <a:buNone/>
            </a:pPr>
            <a:r>
              <a:rPr lang="en-US" sz="1600" b="1" dirty="0">
                <a:ea typeface="+mn-lt"/>
                <a:cs typeface="+mn-lt"/>
              </a:rPr>
              <a:t>Cloud-Based Detection: </a:t>
            </a:r>
            <a:r>
              <a:rPr lang="en-US" sz="1600" dirty="0">
                <a:ea typeface="+mn-lt"/>
                <a:cs typeface="+mn-lt"/>
              </a:rPr>
              <a:t>Cloud-based antivirus solutions use cloud servers to perform real-time analysis of files and potential threats. Instead of relying solely on local databases, these solutions access a centralized cloud repository for up-to-date threat intelligence.</a:t>
            </a:r>
            <a:endParaRPr lang="en-US" sz="1600">
              <a:ea typeface="Calibri"/>
              <a:cs typeface="Calibri"/>
            </a:endParaRPr>
          </a:p>
          <a:p>
            <a:pPr marL="0" indent="0">
              <a:buNone/>
            </a:pPr>
            <a:r>
              <a:rPr lang="en-US" sz="1600" b="1" dirty="0">
                <a:ea typeface="+mn-lt"/>
                <a:cs typeface="+mn-lt"/>
              </a:rPr>
              <a:t>Reduced Local Footprint: </a:t>
            </a:r>
            <a:r>
              <a:rPr lang="en-US" sz="1600" dirty="0">
                <a:ea typeface="+mn-lt"/>
                <a:cs typeface="+mn-lt"/>
              </a:rPr>
              <a:t>Cloud-based antivirus can reduce the need for extensive local databases and resource-intensive processes on individual devices. This can result in lower impact on system performance compared to some traditional antivirus solutions.</a:t>
            </a:r>
            <a:endParaRPr lang="en-US" sz="1600" dirty="0">
              <a:ea typeface="Calibri" panose="020F0502020204030204"/>
              <a:cs typeface="Calibri" panose="020F0502020204030204"/>
            </a:endParaRPr>
          </a:p>
          <a:p>
            <a:pPr marL="0" indent="0">
              <a:buNone/>
            </a:pPr>
            <a:r>
              <a:rPr lang="en-US" sz="1600" b="1" dirty="0">
                <a:ea typeface="+mn-lt"/>
                <a:cs typeface="+mn-lt"/>
              </a:rPr>
              <a:t>Scalability: </a:t>
            </a:r>
            <a:r>
              <a:rPr lang="en-US" sz="1600" dirty="0">
                <a:ea typeface="+mn-lt"/>
                <a:cs typeface="+mn-lt"/>
              </a:rPr>
              <a:t>Cloud-based solutions are often more scalable, allowing for easy adaptation to the growing number of connected devices in a network. This is particularly beneficial for businesses with evolving IT infrastructures.</a:t>
            </a:r>
            <a:endParaRPr lang="en-US" sz="1600" dirty="0">
              <a:ea typeface="Calibri" panose="020F0502020204030204"/>
              <a:cs typeface="Calibri" panose="020F0502020204030204"/>
            </a:endParaRPr>
          </a:p>
          <a:p>
            <a:pPr marL="0" indent="0">
              <a:buNone/>
            </a:pPr>
            <a:r>
              <a:rPr lang="en-US" sz="1600" b="1" dirty="0">
                <a:ea typeface="+mn-lt"/>
                <a:cs typeface="+mn-lt"/>
              </a:rPr>
              <a:t>Centralized Management: </a:t>
            </a:r>
            <a:r>
              <a:rPr lang="en-US" sz="1600" dirty="0">
                <a:ea typeface="+mn-lt"/>
                <a:cs typeface="+mn-lt"/>
              </a:rPr>
              <a:t>Cloud-based antivirus often includes a centralized management console accessible via a web interface. This allows administrators to oversee and manage security settings across multiple devices and users from a single point.</a:t>
            </a:r>
            <a:endParaRPr lang="en-US" sz="1600">
              <a:ea typeface="Calibri"/>
              <a:cs typeface="Calibri"/>
            </a:endParaRPr>
          </a:p>
          <a:p>
            <a:pPr marL="0" indent="0">
              <a:buNone/>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401451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indows Defender Antivirus cloud protection service: Advanced real-time  defense against never-before-seen malware | Microsoft Security Blog">
            <a:extLst>
              <a:ext uri="{FF2B5EF4-FFF2-40B4-BE49-F238E27FC236}">
                <a16:creationId xmlns:a16="http://schemas.microsoft.com/office/drawing/2014/main" id="{4DFCC938-2E88-B6E9-9EF2-4E08CBA89955}"/>
              </a:ext>
            </a:extLst>
          </p:cNvPr>
          <p:cNvPicPr>
            <a:picLocks noChangeAspect="1"/>
          </p:cNvPicPr>
          <p:nvPr/>
        </p:nvPicPr>
        <p:blipFill>
          <a:blip r:embed="rId2"/>
          <a:stretch>
            <a:fillRect/>
          </a:stretch>
        </p:blipFill>
        <p:spPr>
          <a:xfrm>
            <a:off x="4549" y="-3838"/>
            <a:ext cx="12182901" cy="6865676"/>
          </a:xfrm>
          <a:prstGeom prst="rect">
            <a:avLst/>
          </a:prstGeom>
        </p:spPr>
      </p:pic>
    </p:spTree>
    <p:extLst>
      <p:ext uri="{BB962C8B-B14F-4D97-AF65-F5344CB8AC3E}">
        <p14:creationId xmlns:p14="http://schemas.microsoft.com/office/powerpoint/2010/main" val="181963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7201D"/>
        </a:solidFill>
        <a:effectLst/>
      </p:bgPr>
    </p:bg>
    <p:spTree>
      <p:nvGrpSpPr>
        <p:cNvPr id="1" name=""/>
        <p:cNvGrpSpPr/>
        <p:nvPr/>
      </p:nvGrpSpPr>
      <p:grpSpPr>
        <a:xfrm>
          <a:off x="0" y="0"/>
          <a:ext cx="0" cy="0"/>
          <a:chOff x="0" y="0"/>
          <a:chExt cx="0" cy="0"/>
        </a:xfrm>
      </p:grpSpPr>
      <p:pic>
        <p:nvPicPr>
          <p:cNvPr id="4" name="Picture 3" descr="A map of the world with colorful lines and dots&#10;&#10;Description automatically generated">
            <a:extLst>
              <a:ext uri="{FF2B5EF4-FFF2-40B4-BE49-F238E27FC236}">
                <a16:creationId xmlns:a16="http://schemas.microsoft.com/office/drawing/2014/main" id="{ACE07E1C-39ED-6485-A2ED-D8EF8A9A4289}"/>
              </a:ext>
            </a:extLst>
          </p:cNvPr>
          <p:cNvPicPr>
            <a:picLocks noChangeAspect="1"/>
          </p:cNvPicPr>
          <p:nvPr/>
        </p:nvPicPr>
        <p:blipFill>
          <a:blip r:embed="rId2"/>
          <a:stretch>
            <a:fillRect/>
          </a:stretch>
        </p:blipFill>
        <p:spPr>
          <a:xfrm>
            <a:off x="-2058" y="221019"/>
            <a:ext cx="12196117" cy="5665334"/>
          </a:xfrm>
          <a:prstGeom prst="rect">
            <a:avLst/>
          </a:prstGeom>
        </p:spPr>
      </p:pic>
      <p:sp>
        <p:nvSpPr>
          <p:cNvPr id="2" name="TextBox 1">
            <a:extLst>
              <a:ext uri="{FF2B5EF4-FFF2-40B4-BE49-F238E27FC236}">
                <a16:creationId xmlns:a16="http://schemas.microsoft.com/office/drawing/2014/main" id="{9BD11B7C-67ED-38F1-4C8B-631E3278911F}"/>
              </a:ext>
            </a:extLst>
          </p:cNvPr>
          <p:cNvSpPr txBox="1"/>
          <p:nvPr/>
        </p:nvSpPr>
        <p:spPr>
          <a:xfrm>
            <a:off x="1751446" y="6052735"/>
            <a:ext cx="8682211" cy="578882"/>
          </a:xfrm>
          <a:prstGeom prst="roundRect">
            <a:avLst/>
          </a:prstGeom>
          <a:solidFill>
            <a:srgbClr val="40595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cs typeface="Calibri"/>
              </a:rPr>
              <a:t>https://cybermap.kaspersky.com/</a:t>
            </a:r>
            <a:endParaRPr lang="en-US"/>
          </a:p>
        </p:txBody>
      </p:sp>
    </p:spTree>
    <p:extLst>
      <p:ext uri="{BB962C8B-B14F-4D97-AF65-F5344CB8AC3E}">
        <p14:creationId xmlns:p14="http://schemas.microsoft.com/office/powerpoint/2010/main" val="462427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0065602B-0B71-4394-4FFD-9F6B196A6E27}"/>
              </a:ext>
            </a:extLst>
          </p:cNvPr>
          <p:cNvSpPr>
            <a:spLocks noGrp="1"/>
          </p:cNvSpPr>
          <p:nvPr>
            <p:ph type="title"/>
          </p:nvPr>
        </p:nvSpPr>
        <p:spPr>
          <a:xfrm>
            <a:off x="838200" y="365125"/>
            <a:ext cx="5393361" cy="1325563"/>
          </a:xfrm>
        </p:spPr>
        <p:txBody>
          <a:bodyPr>
            <a:normAutofit/>
          </a:bodyPr>
          <a:lstStyle/>
          <a:p>
            <a:r>
              <a:rPr lang="en-US" b="1" dirty="0">
                <a:ea typeface="Calibri Light"/>
                <a:cs typeface="Calibri Light"/>
              </a:rPr>
              <a:t>Practices to stay safe from Viruses</a:t>
            </a:r>
            <a:endParaRPr lang="en-US" b="1" dirty="0">
              <a:cs typeface="Calibri Light"/>
            </a:endParaRPr>
          </a:p>
        </p:txBody>
      </p:sp>
      <p:sp>
        <p:nvSpPr>
          <p:cNvPr id="12" name="Freeform: Shape 11">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806BE03-50A8-DCB2-0F13-894020860A98}"/>
              </a:ext>
            </a:extLst>
          </p:cNvPr>
          <p:cNvSpPr>
            <a:spLocks noGrp="1"/>
          </p:cNvSpPr>
          <p:nvPr>
            <p:ph idx="1"/>
          </p:nvPr>
        </p:nvSpPr>
        <p:spPr>
          <a:xfrm>
            <a:off x="838200" y="1825625"/>
            <a:ext cx="5393361" cy="4351338"/>
          </a:xfrm>
        </p:spPr>
        <p:txBody>
          <a:bodyPr vert="horz" lIns="91440" tIns="45720" rIns="91440" bIns="45720" rtlCol="0" anchor="ctr">
            <a:normAutofit/>
          </a:bodyPr>
          <a:lstStyle/>
          <a:p>
            <a:pPr>
              <a:buFont typeface="Arial"/>
              <a:buChar char="•"/>
            </a:pPr>
            <a:r>
              <a:rPr lang="en-US" sz="2400" b="1" dirty="0">
                <a:ea typeface="+mn-lt"/>
                <a:cs typeface="+mn-lt"/>
              </a:rPr>
              <a:t>Regular Updates:</a:t>
            </a:r>
            <a:r>
              <a:rPr lang="en-US" sz="2400" dirty="0">
                <a:ea typeface="+mn-lt"/>
                <a:cs typeface="+mn-lt"/>
              </a:rPr>
              <a:t> Keep antivirus and system software up to date.</a:t>
            </a:r>
            <a:endParaRPr lang="en-US" sz="2400" dirty="0">
              <a:ea typeface="Calibri"/>
              <a:cs typeface="Calibri"/>
            </a:endParaRPr>
          </a:p>
          <a:p>
            <a:pPr>
              <a:buFont typeface="Arial"/>
              <a:buChar char="•"/>
            </a:pPr>
            <a:r>
              <a:rPr lang="en-US" sz="2400" b="1" dirty="0">
                <a:ea typeface="+mn-lt"/>
                <a:cs typeface="+mn-lt"/>
              </a:rPr>
              <a:t>Safe Browsing Habits:</a:t>
            </a:r>
            <a:r>
              <a:rPr lang="en-US" sz="2400" dirty="0">
                <a:ea typeface="+mn-lt"/>
                <a:cs typeface="+mn-lt"/>
              </a:rPr>
              <a:t> Avoid suspicious websites and downloads.</a:t>
            </a:r>
            <a:endParaRPr lang="en-US" sz="2400" dirty="0">
              <a:ea typeface="Calibri"/>
              <a:cs typeface="Calibri"/>
            </a:endParaRPr>
          </a:p>
          <a:p>
            <a:pPr>
              <a:buFont typeface="Arial"/>
              <a:buChar char="•"/>
            </a:pPr>
            <a:r>
              <a:rPr lang="en-US" sz="2400" b="1" dirty="0">
                <a:ea typeface="+mn-lt"/>
                <a:cs typeface="+mn-lt"/>
              </a:rPr>
              <a:t>Email Vigilance:</a:t>
            </a:r>
            <a:r>
              <a:rPr lang="en-US" sz="2400" dirty="0">
                <a:ea typeface="+mn-lt"/>
                <a:cs typeface="+mn-lt"/>
              </a:rPr>
              <a:t> Be cautious with email attachments and links.</a:t>
            </a:r>
            <a:endParaRPr lang="en-US" sz="2400" dirty="0">
              <a:ea typeface="Calibri"/>
              <a:cs typeface="Calibri"/>
            </a:endParaRPr>
          </a:p>
          <a:p>
            <a:pPr marL="0" indent="0">
              <a:buNone/>
            </a:pPr>
            <a:endParaRPr lang="en-US" sz="2400" dirty="0">
              <a:ea typeface="Calibri"/>
              <a:cs typeface="Calibri"/>
            </a:endParaRPr>
          </a:p>
        </p:txBody>
      </p:sp>
      <p:sp>
        <p:nvSpPr>
          <p:cNvPr id="14" name="Oval 13">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Laptop Secure">
            <a:extLst>
              <a:ext uri="{FF2B5EF4-FFF2-40B4-BE49-F238E27FC236}">
                <a16:creationId xmlns:a16="http://schemas.microsoft.com/office/drawing/2014/main" id="{3BF23EB3-12AA-AD56-CE49-F8A6EB89D5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6" name="Freeform: Shape 15">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983279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BFA4C8-C301-60A7-C96E-E85360F5D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FB9811-41AF-FD75-73AD-A2AB525CD70C}"/>
              </a:ext>
            </a:extLst>
          </p:cNvPr>
          <p:cNvSpPr>
            <a:spLocks noGrp="1"/>
          </p:cNvSpPr>
          <p:nvPr>
            <p:ph type="title"/>
          </p:nvPr>
        </p:nvSpPr>
        <p:spPr>
          <a:xfrm>
            <a:off x="761801" y="283714"/>
            <a:ext cx="9906799" cy="1161688"/>
          </a:xfrm>
        </p:spPr>
        <p:txBody>
          <a:bodyPr anchor="ctr">
            <a:normAutofit/>
          </a:bodyPr>
          <a:lstStyle/>
          <a:p>
            <a:pPr algn="ctr"/>
            <a:r>
              <a:rPr lang="en-US" sz="4000" dirty="0">
                <a:ea typeface="Calibri Light"/>
                <a:cs typeface="Calibri Light"/>
              </a:rPr>
              <a:t>Antivirus in Modern Era</a:t>
            </a:r>
            <a:endParaRPr lang="en-US" sz="4000" dirty="0">
              <a:cs typeface="Calibri Light"/>
            </a:endParaRPr>
          </a:p>
        </p:txBody>
      </p:sp>
      <p:sp>
        <p:nvSpPr>
          <p:cNvPr id="3" name="Content Placeholder 2">
            <a:extLst>
              <a:ext uri="{FF2B5EF4-FFF2-40B4-BE49-F238E27FC236}">
                <a16:creationId xmlns:a16="http://schemas.microsoft.com/office/drawing/2014/main" id="{B7D97D92-692C-0919-D3C8-A9F00B0B3D39}"/>
              </a:ext>
            </a:extLst>
          </p:cNvPr>
          <p:cNvSpPr>
            <a:spLocks noGrp="1"/>
          </p:cNvSpPr>
          <p:nvPr>
            <p:ph idx="1"/>
          </p:nvPr>
        </p:nvSpPr>
        <p:spPr>
          <a:xfrm>
            <a:off x="1144595" y="2237955"/>
            <a:ext cx="9902563" cy="4034116"/>
          </a:xfrm>
        </p:spPr>
        <p:txBody>
          <a:bodyPr vert="horz" lIns="91440" tIns="45720" rIns="91440" bIns="45720" rtlCol="0" anchor="ctr">
            <a:normAutofit/>
          </a:bodyPr>
          <a:lstStyle/>
          <a:p>
            <a:pPr marL="0" indent="0">
              <a:buNone/>
            </a:pPr>
            <a:r>
              <a:rPr lang="en-US" sz="1600" dirty="0">
                <a:ea typeface="Calibri"/>
                <a:cs typeface="Calibri"/>
              </a:rPr>
              <a:t>With constant improvement in technology day-by-day, newer threats emerge and there is always a need for some software to fight against these threats. Antivirus does some of its part in this.</a:t>
            </a:r>
          </a:p>
          <a:p>
            <a:pPr marL="0" indent="0">
              <a:buNone/>
            </a:pPr>
            <a:r>
              <a:rPr lang="en-US" sz="1600" b="1" dirty="0">
                <a:ea typeface="+mn-lt"/>
                <a:cs typeface="+mn-lt"/>
              </a:rPr>
              <a:t>Machine Learning and Artificial Intelligence:</a:t>
            </a:r>
            <a:endParaRPr lang="en-US" sz="1600" dirty="0">
              <a:ea typeface="Calibri" panose="020F0502020204030204"/>
              <a:cs typeface="Calibri" panose="020F0502020204030204"/>
            </a:endParaRPr>
          </a:p>
          <a:p>
            <a:pPr marL="0" indent="0">
              <a:buNone/>
            </a:pPr>
            <a:r>
              <a:rPr lang="en-US" sz="1600" dirty="0">
                <a:ea typeface="+mn-lt"/>
                <a:cs typeface="+mn-lt"/>
              </a:rPr>
              <a:t>Modern antivirus solutions increasingly leverage machine learning and artificial intelligence (AI) algorithms to enhance threat detection. These technologies enable the antivirus to analyze patterns, behaviors, and anomalies, improving its ability to identify new and previously unknown threats.</a:t>
            </a:r>
            <a:endParaRPr lang="en-US" sz="1600" dirty="0">
              <a:ea typeface="Calibri" panose="020F0502020204030204"/>
              <a:cs typeface="Calibri" panose="020F0502020204030204"/>
            </a:endParaRPr>
          </a:p>
          <a:p>
            <a:pPr marL="0" indent="0">
              <a:buNone/>
            </a:pPr>
            <a:r>
              <a:rPr lang="en-US" sz="1600" b="1" dirty="0">
                <a:ea typeface="+mn-lt"/>
                <a:cs typeface="+mn-lt"/>
              </a:rPr>
              <a:t>Cloud-Based Protection:</a:t>
            </a:r>
            <a:endParaRPr lang="en-US" sz="1600" dirty="0">
              <a:ea typeface="Calibri" panose="020F0502020204030204"/>
              <a:cs typeface="Calibri" panose="020F0502020204030204"/>
            </a:endParaRPr>
          </a:p>
          <a:p>
            <a:pPr marL="0" indent="0">
              <a:buNone/>
            </a:pPr>
            <a:r>
              <a:rPr lang="en-US" sz="1600" dirty="0">
                <a:ea typeface="+mn-lt"/>
                <a:cs typeface="+mn-lt"/>
              </a:rPr>
              <a:t>Cloud-based antivirus solutions utilize cloud infrastructure for real-time threat intelligence, analysis, and updates. This enables faster response times to emerging threats and reduces the reliance on local databases. Centralized management consoles in the cloud facilitate monitoring and control across entire networks.</a:t>
            </a:r>
            <a:endParaRPr lang="en-US" sz="1600" dirty="0">
              <a:ea typeface="Calibri" panose="020F0502020204030204"/>
              <a:cs typeface="Calibri" panose="020F0502020204030204"/>
            </a:endParaRPr>
          </a:p>
          <a:p>
            <a:pPr marL="0" indent="0">
              <a:buNone/>
            </a:pPr>
            <a:r>
              <a:rPr lang="en-US" sz="1600" b="1" dirty="0">
                <a:ea typeface="+mn-lt"/>
                <a:cs typeface="+mn-lt"/>
              </a:rPr>
              <a:t>Mobile Security:</a:t>
            </a:r>
            <a:endParaRPr lang="en-US" sz="1600" dirty="0">
              <a:ea typeface="+mn-lt"/>
              <a:cs typeface="+mn-lt"/>
            </a:endParaRPr>
          </a:p>
          <a:p>
            <a:pPr marL="0" indent="0">
              <a:buNone/>
            </a:pPr>
            <a:r>
              <a:rPr lang="en-US" sz="1600" dirty="0">
                <a:ea typeface="+mn-lt"/>
                <a:cs typeface="+mn-lt"/>
              </a:rPr>
              <a:t>Mobile devices are a prominent target for cyber threats. Modern antivirus solutions extend their protection to smartphones and tablets, offering features such as app scanning, secure browsing, and anti-theft functionalities.</a:t>
            </a:r>
            <a:endParaRPr lang="en-US" sz="1600" dirty="0">
              <a:ea typeface="Calibri" panose="020F0502020204030204"/>
              <a:cs typeface="Calibri" panose="020F0502020204030204"/>
            </a:endParaRPr>
          </a:p>
          <a:p>
            <a:pPr marL="0" indent="0">
              <a:buNone/>
            </a:pPr>
            <a:endParaRPr lang="en-US" sz="1600" dirty="0">
              <a:ea typeface="Calibri" panose="020F0502020204030204"/>
              <a:cs typeface="Calibri" panose="020F0502020204030204"/>
            </a:endParaRPr>
          </a:p>
        </p:txBody>
      </p:sp>
    </p:spTree>
    <p:extLst>
      <p:ext uri="{BB962C8B-B14F-4D97-AF65-F5344CB8AC3E}">
        <p14:creationId xmlns:p14="http://schemas.microsoft.com/office/powerpoint/2010/main" val="3525289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BFA4C8-C301-60A7-C96E-E85360F5D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A6696F-8C84-AFC6-68D3-83FC01423258}"/>
              </a:ext>
            </a:extLst>
          </p:cNvPr>
          <p:cNvSpPr>
            <a:spLocks noGrp="1"/>
          </p:cNvSpPr>
          <p:nvPr>
            <p:ph type="title"/>
          </p:nvPr>
        </p:nvSpPr>
        <p:spPr>
          <a:xfrm>
            <a:off x="761801" y="283714"/>
            <a:ext cx="9906799" cy="1161688"/>
          </a:xfrm>
        </p:spPr>
        <p:txBody>
          <a:bodyPr anchor="ctr">
            <a:normAutofit/>
          </a:bodyPr>
          <a:lstStyle/>
          <a:p>
            <a:pPr algn="ctr"/>
            <a:r>
              <a:rPr lang="en-US" sz="4000" dirty="0">
                <a:cs typeface="Calibri Light"/>
              </a:rPr>
              <a:t>Antivirus in Modern Era</a:t>
            </a:r>
          </a:p>
        </p:txBody>
      </p:sp>
      <p:sp>
        <p:nvSpPr>
          <p:cNvPr id="3" name="Content Placeholder 2">
            <a:extLst>
              <a:ext uri="{FF2B5EF4-FFF2-40B4-BE49-F238E27FC236}">
                <a16:creationId xmlns:a16="http://schemas.microsoft.com/office/drawing/2014/main" id="{68E57385-F303-1A97-3129-55A19F80AEC6}"/>
              </a:ext>
            </a:extLst>
          </p:cNvPr>
          <p:cNvSpPr>
            <a:spLocks noGrp="1"/>
          </p:cNvSpPr>
          <p:nvPr>
            <p:ph idx="1"/>
          </p:nvPr>
        </p:nvSpPr>
        <p:spPr>
          <a:xfrm>
            <a:off x="1148125" y="2196296"/>
            <a:ext cx="9902563" cy="4034116"/>
          </a:xfrm>
        </p:spPr>
        <p:txBody>
          <a:bodyPr vert="horz" lIns="91440" tIns="45720" rIns="91440" bIns="45720" rtlCol="0" anchor="ctr">
            <a:normAutofit/>
          </a:bodyPr>
          <a:lstStyle/>
          <a:p>
            <a:pPr marL="0" indent="0">
              <a:buNone/>
            </a:pPr>
            <a:r>
              <a:rPr lang="en-US" sz="1600" b="1" dirty="0">
                <a:ea typeface="Calibri" panose="020F0502020204030204"/>
                <a:cs typeface="Calibri" panose="020F0502020204030204"/>
              </a:rPr>
              <a:t>Privacy Protection:</a:t>
            </a:r>
            <a:endParaRPr lang="en-US" sz="1600" dirty="0">
              <a:ea typeface="Calibri"/>
              <a:cs typeface="Calibri"/>
            </a:endParaRPr>
          </a:p>
          <a:p>
            <a:pPr marL="0" indent="0">
              <a:buNone/>
            </a:pPr>
            <a:r>
              <a:rPr lang="en-US" sz="1600" dirty="0">
                <a:ea typeface="Calibri"/>
                <a:cs typeface="Calibri"/>
              </a:rPr>
              <a:t>Privacy concerns have led to an increased focus on protecting user data. Modern antivirus solutions often include features that safeguard user privacy, such as blocking tracking cookies, preventing data exfiltration, and ensuring secure online transactions.</a:t>
            </a:r>
          </a:p>
          <a:p>
            <a:pPr marL="0" indent="0">
              <a:buNone/>
            </a:pPr>
            <a:r>
              <a:rPr lang="en-US" sz="1600" b="1" dirty="0">
                <a:ea typeface="+mn-lt"/>
                <a:cs typeface="+mn-lt"/>
              </a:rPr>
              <a:t>Quantum Computing Preparedness:</a:t>
            </a:r>
            <a:endParaRPr lang="en-US" sz="1600" dirty="0">
              <a:ea typeface="Calibri" panose="020F0502020204030204"/>
              <a:cs typeface="Calibri" panose="020F0502020204030204"/>
            </a:endParaRPr>
          </a:p>
          <a:p>
            <a:pPr marL="0" indent="0">
              <a:buNone/>
            </a:pPr>
            <a:r>
              <a:rPr lang="en-US" sz="1600" dirty="0">
                <a:ea typeface="+mn-lt"/>
                <a:cs typeface="+mn-lt"/>
              </a:rPr>
              <a:t>As quantum computing advances, there will be a need for antivirus solutions to adapt and develop cryptographic algorithms that are resistant to quantum attacks. Quantum-safe encryption methods may become a standard feature.</a:t>
            </a:r>
            <a:endParaRPr lang="en-US" sz="1600" dirty="0">
              <a:ea typeface="Calibri" panose="020F0502020204030204"/>
              <a:cs typeface="Calibri" panose="020F0502020204030204"/>
            </a:endParaRPr>
          </a:p>
          <a:p>
            <a:pPr marL="0" indent="0">
              <a:buNone/>
            </a:pPr>
            <a:r>
              <a:rPr lang="en-US" sz="1600" b="1" dirty="0">
                <a:ea typeface="+mn-lt"/>
                <a:cs typeface="+mn-lt"/>
              </a:rPr>
              <a:t>Blockchain for Security Assurance: </a:t>
            </a:r>
            <a:endParaRPr lang="en-US" sz="1600" dirty="0">
              <a:ea typeface="+mn-lt"/>
              <a:cs typeface="+mn-lt"/>
            </a:endParaRPr>
          </a:p>
          <a:p>
            <a:pPr marL="0" indent="0">
              <a:buNone/>
            </a:pPr>
            <a:r>
              <a:rPr lang="en-US" sz="1600" dirty="0">
                <a:ea typeface="+mn-lt"/>
                <a:cs typeface="+mn-lt"/>
              </a:rPr>
              <a:t>Utilizing blockchain technology for security assurance can enhance the integrity of antivirus updates and provide a transparent and immutable record of security events.</a:t>
            </a:r>
            <a:endParaRPr lang="en-US" sz="1600" dirty="0">
              <a:ea typeface="Calibri" panose="020F0502020204030204"/>
              <a:cs typeface="Calibri" panose="020F0502020204030204"/>
            </a:endParaRPr>
          </a:p>
          <a:p>
            <a:pPr marL="0" indent="0">
              <a:buNone/>
            </a:pPr>
            <a:r>
              <a:rPr lang="en-US" sz="1600" b="1" dirty="0">
                <a:ea typeface="+mn-lt"/>
                <a:cs typeface="+mn-lt"/>
              </a:rPr>
              <a:t>Cyber Threat Hunting: </a:t>
            </a:r>
            <a:endParaRPr lang="en-US" sz="1600" dirty="0">
              <a:ea typeface="+mn-lt"/>
              <a:cs typeface="+mn-lt"/>
            </a:endParaRPr>
          </a:p>
          <a:p>
            <a:pPr marL="0" indent="0">
              <a:buNone/>
            </a:pPr>
            <a:r>
              <a:rPr lang="en-US" sz="1600" dirty="0">
                <a:ea typeface="+mn-lt"/>
                <a:cs typeface="+mn-lt"/>
              </a:rPr>
              <a:t>Antivirus solutions may incorporate more advanced threat hunting capabilities, leveraging human analysts and AI-driven algorithms to actively seek out and identify potential threats before they cause harm.</a:t>
            </a:r>
            <a:endParaRPr lang="en-US" sz="1600" dirty="0">
              <a:ea typeface="Calibri"/>
              <a:cs typeface="Calibri"/>
            </a:endParaRPr>
          </a:p>
        </p:txBody>
      </p:sp>
    </p:spTree>
    <p:extLst>
      <p:ext uri="{BB962C8B-B14F-4D97-AF65-F5344CB8AC3E}">
        <p14:creationId xmlns:p14="http://schemas.microsoft.com/office/powerpoint/2010/main" val="1276097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5126341-4126-8993-A68F-3A3EAD3A42D8}"/>
              </a:ext>
            </a:extLst>
          </p:cNvPr>
          <p:cNvSpPr>
            <a:spLocks noGrp="1"/>
          </p:cNvSpPr>
          <p:nvPr>
            <p:ph type="title"/>
          </p:nvPr>
        </p:nvSpPr>
        <p:spPr>
          <a:xfrm>
            <a:off x="838200" y="365125"/>
            <a:ext cx="10515600" cy="1325563"/>
          </a:xfrm>
        </p:spPr>
        <p:txBody>
          <a:bodyPr>
            <a:normAutofit/>
          </a:bodyPr>
          <a:lstStyle/>
          <a:p>
            <a:pPr algn="ctr"/>
            <a:r>
              <a:rPr lang="en-US" dirty="0">
                <a:ea typeface="Calibri Light"/>
                <a:cs typeface="Calibri Light"/>
              </a:rPr>
              <a:t>What is Antivirus</a:t>
            </a:r>
            <a:endParaRPr lang="en-US">
              <a:cs typeface="Calibri Light"/>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BA2918F-3FE4-38B2-4EFB-65193459DCDA}"/>
              </a:ext>
            </a:extLst>
          </p:cNvPr>
          <p:cNvSpPr>
            <a:spLocks noGrp="1"/>
          </p:cNvSpPr>
          <p:nvPr>
            <p:ph idx="1"/>
          </p:nvPr>
        </p:nvSpPr>
        <p:spPr>
          <a:xfrm>
            <a:off x="848226" y="1033546"/>
            <a:ext cx="10515600" cy="4351338"/>
          </a:xfrm>
        </p:spPr>
        <p:txBody>
          <a:bodyPr vert="horz" lIns="91440" tIns="45720" rIns="91440" bIns="45720" rtlCol="0" anchor="ctr">
            <a:normAutofit/>
          </a:bodyPr>
          <a:lstStyle/>
          <a:p>
            <a:pPr marL="0" indent="0">
              <a:buNone/>
            </a:pPr>
            <a:r>
              <a:rPr lang="en-US" dirty="0">
                <a:ea typeface="+mn-lt"/>
                <a:cs typeface="+mn-lt"/>
              </a:rPr>
              <a:t>Antivirus is a kind of software used to prevent, scan, detect and delete malware(malicious software) such as viruses from a computer. Before talking about antivirus, we should know what threats it protects from.</a:t>
            </a:r>
            <a:endParaRPr lang="en-US" dirty="0">
              <a:ea typeface="Calibri"/>
              <a:cs typeface="Calibri"/>
            </a:endParaRPr>
          </a:p>
        </p:txBody>
      </p:sp>
    </p:spTree>
    <p:extLst>
      <p:ext uri="{BB962C8B-B14F-4D97-AF65-F5344CB8AC3E}">
        <p14:creationId xmlns:p14="http://schemas.microsoft.com/office/powerpoint/2010/main" val="314319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A2DF74-7326-77DC-3860-E5B03599B192}"/>
              </a:ext>
            </a:extLst>
          </p:cNvPr>
          <p:cNvSpPr>
            <a:spLocks noGrp="1"/>
          </p:cNvSpPr>
          <p:nvPr>
            <p:ph type="title"/>
          </p:nvPr>
        </p:nvSpPr>
        <p:spPr>
          <a:xfrm>
            <a:off x="1285240" y="1050595"/>
            <a:ext cx="9618867" cy="1618489"/>
          </a:xfrm>
        </p:spPr>
        <p:txBody>
          <a:bodyPr anchor="ctr">
            <a:normAutofit/>
          </a:bodyPr>
          <a:lstStyle/>
          <a:p>
            <a:pPr algn="ctr"/>
            <a:r>
              <a:rPr lang="en-US" sz="7200" dirty="0">
                <a:ea typeface="Calibri Light"/>
                <a:cs typeface="Calibri Light"/>
              </a:rPr>
              <a:t>Top Antivirus Options</a:t>
            </a:r>
            <a:endParaRPr lang="en-US" sz="7200" dirty="0">
              <a:cs typeface="Calibri Light"/>
            </a:endParaRPr>
          </a:p>
        </p:txBody>
      </p:sp>
      <p:sp>
        <p:nvSpPr>
          <p:cNvPr id="3" name="Content Placeholder 2">
            <a:extLst>
              <a:ext uri="{FF2B5EF4-FFF2-40B4-BE49-F238E27FC236}">
                <a16:creationId xmlns:a16="http://schemas.microsoft.com/office/drawing/2014/main" id="{E2F5A421-ACA7-7788-E038-39E983E42B91}"/>
              </a:ext>
            </a:extLst>
          </p:cNvPr>
          <p:cNvSpPr>
            <a:spLocks noGrp="1"/>
          </p:cNvSpPr>
          <p:nvPr>
            <p:ph idx="1"/>
          </p:nvPr>
        </p:nvSpPr>
        <p:spPr>
          <a:xfrm>
            <a:off x="2057266" y="2969469"/>
            <a:ext cx="8074815" cy="2800395"/>
          </a:xfrm>
        </p:spPr>
        <p:txBody>
          <a:bodyPr vert="horz" lIns="91440" tIns="45720" rIns="91440" bIns="45720" rtlCol="0" anchor="t">
            <a:normAutofit/>
          </a:bodyPr>
          <a:lstStyle/>
          <a:p>
            <a:pPr marL="0" indent="0" algn="ctr">
              <a:buNone/>
            </a:pPr>
            <a:r>
              <a:rPr lang="en-US" sz="2400" dirty="0">
                <a:ea typeface="Calibri" panose="020F0502020204030204"/>
                <a:cs typeface="Calibri" panose="020F0502020204030204"/>
              </a:rPr>
              <a:t>Norton</a:t>
            </a:r>
            <a:endParaRPr lang="en-US" sz="2400" dirty="0">
              <a:cs typeface="Calibri" panose="020F0502020204030204"/>
            </a:endParaRPr>
          </a:p>
          <a:p>
            <a:pPr marL="0" indent="0" algn="ctr">
              <a:buNone/>
            </a:pPr>
            <a:r>
              <a:rPr lang="en-US" sz="2400" dirty="0">
                <a:ea typeface="Calibri" panose="020F0502020204030204"/>
                <a:cs typeface="Calibri" panose="020F0502020204030204"/>
              </a:rPr>
              <a:t>Bitdefender</a:t>
            </a:r>
          </a:p>
          <a:p>
            <a:pPr marL="0" indent="0" algn="ctr">
              <a:buNone/>
            </a:pPr>
            <a:r>
              <a:rPr lang="en-US" sz="2400" dirty="0">
                <a:ea typeface="Calibri" panose="020F0502020204030204"/>
                <a:cs typeface="Calibri" panose="020F0502020204030204"/>
              </a:rPr>
              <a:t>McAfee</a:t>
            </a:r>
          </a:p>
          <a:p>
            <a:pPr marL="0" indent="0" algn="ctr">
              <a:buNone/>
            </a:pPr>
            <a:r>
              <a:rPr lang="en-US" sz="2400" dirty="0">
                <a:ea typeface="Calibri" panose="020F0502020204030204"/>
                <a:cs typeface="Calibri" panose="020F0502020204030204"/>
              </a:rPr>
              <a:t>Avast</a:t>
            </a:r>
          </a:p>
          <a:p>
            <a:pPr marL="0" indent="0" algn="ctr">
              <a:buNone/>
            </a:pPr>
            <a:r>
              <a:rPr lang="en-US" sz="2400" dirty="0">
                <a:ea typeface="Calibri" panose="020F0502020204030204"/>
                <a:cs typeface="Calibri" panose="020F0502020204030204"/>
              </a:rPr>
              <a:t>PC Protect</a:t>
            </a:r>
          </a:p>
          <a:p>
            <a:pPr marL="0" indent="0" algn="ctr">
              <a:buNone/>
            </a:pPr>
            <a:r>
              <a:rPr lang="en-US" sz="2400" dirty="0">
                <a:ea typeface="Calibri" panose="020F0502020204030204"/>
                <a:cs typeface="Calibri" panose="020F0502020204030204"/>
              </a:rPr>
              <a:t>Panda</a:t>
            </a:r>
          </a:p>
        </p:txBody>
      </p:sp>
    </p:spTree>
    <p:extLst>
      <p:ext uri="{BB962C8B-B14F-4D97-AF65-F5344CB8AC3E}">
        <p14:creationId xmlns:p14="http://schemas.microsoft.com/office/powerpoint/2010/main" val="2983950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D558C-A486-8734-3517-BD8B81CEB80F}"/>
              </a:ext>
            </a:extLst>
          </p:cNvPr>
          <p:cNvSpPr>
            <a:spLocks noGrp="1"/>
          </p:cNvSpPr>
          <p:nvPr>
            <p:ph type="title"/>
          </p:nvPr>
        </p:nvSpPr>
        <p:spPr>
          <a:xfrm>
            <a:off x="848226" y="756151"/>
            <a:ext cx="10515600" cy="1325563"/>
          </a:xfrm>
        </p:spPr>
        <p:txBody>
          <a:bodyPr/>
          <a:lstStyle/>
          <a:p>
            <a:pPr algn="ctr"/>
            <a:r>
              <a:rPr lang="en-US" dirty="0">
                <a:solidFill>
                  <a:schemeClr val="accent6">
                    <a:lumMod val="50000"/>
                  </a:schemeClr>
                </a:solidFill>
                <a:latin typeface="Times New Roman"/>
                <a:ea typeface="Calibri Light"/>
                <a:cs typeface="Calibri Light"/>
              </a:rPr>
              <a:t>Antivirus in Pakistan</a:t>
            </a:r>
            <a:endParaRPr lang="en-US">
              <a:solidFill>
                <a:schemeClr val="accent6">
                  <a:lumMod val="50000"/>
                </a:schemeClr>
              </a:solidFill>
              <a:latin typeface="Times New Roman"/>
              <a:cs typeface="Calibri Light"/>
            </a:endParaRPr>
          </a:p>
        </p:txBody>
      </p:sp>
      <p:graphicFrame>
        <p:nvGraphicFramePr>
          <p:cNvPr id="5" name="Content Placeholder 2">
            <a:extLst>
              <a:ext uri="{FF2B5EF4-FFF2-40B4-BE49-F238E27FC236}">
                <a16:creationId xmlns:a16="http://schemas.microsoft.com/office/drawing/2014/main" id="{8334680A-2221-A370-4A3A-F14C005DA728}"/>
              </a:ext>
            </a:extLst>
          </p:cNvPr>
          <p:cNvGraphicFramePr>
            <a:graphicFrameLocks noGrp="1"/>
          </p:cNvGraphicFramePr>
          <p:nvPr>
            <p:ph idx="1"/>
            <p:extLst>
              <p:ext uri="{D42A27DB-BD31-4B8C-83A1-F6EECF244321}">
                <p14:modId xmlns:p14="http://schemas.microsoft.com/office/powerpoint/2010/main" val="701776972"/>
              </p:ext>
            </p:extLst>
          </p:nvPr>
        </p:nvGraphicFramePr>
        <p:xfrm>
          <a:off x="-4010" y="1424573"/>
          <a:ext cx="12210046" cy="4782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7784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text on a white background&#10;&#10;Description automatically generated">
            <a:extLst>
              <a:ext uri="{FF2B5EF4-FFF2-40B4-BE49-F238E27FC236}">
                <a16:creationId xmlns:a16="http://schemas.microsoft.com/office/drawing/2014/main" id="{E3C58DC0-B636-34D1-9986-CCF1A567567A}"/>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6613" r="1" b="12231"/>
          <a:stretch/>
        </p:blipFill>
        <p:spPr>
          <a:xfrm>
            <a:off x="20" y="10"/>
            <a:ext cx="8450297" cy="6857990"/>
          </a:xfrm>
          <a:prstGeom prst="rect">
            <a:avLst/>
          </a:prstGeom>
        </p:spPr>
      </p:pic>
      <p:sp>
        <p:nvSpPr>
          <p:cNvPr id="2" name="Title 1">
            <a:extLst>
              <a:ext uri="{FF2B5EF4-FFF2-40B4-BE49-F238E27FC236}">
                <a16:creationId xmlns:a16="http://schemas.microsoft.com/office/drawing/2014/main" id="{F839A30A-31BF-7234-3E96-8D9FAF0A56A1}"/>
              </a:ext>
            </a:extLst>
          </p:cNvPr>
          <p:cNvSpPr>
            <a:spLocks noGrp="1"/>
          </p:cNvSpPr>
          <p:nvPr>
            <p:ph type="title"/>
          </p:nvPr>
        </p:nvSpPr>
        <p:spPr>
          <a:xfrm>
            <a:off x="838201" y="365125"/>
            <a:ext cx="5251316" cy="1627636"/>
          </a:xfrm>
        </p:spPr>
        <p:txBody>
          <a:bodyPr vert="horz" lIns="91440" tIns="45720" rIns="91440" bIns="45720" rtlCol="0">
            <a:normAutofit/>
          </a:bodyPr>
          <a:lstStyle/>
          <a:p>
            <a:r>
              <a:rPr lang="en-US">
                <a:solidFill>
                  <a:srgbClr val="FFFFFF"/>
                </a:solidFill>
              </a:rPr>
              <a:t>	</a:t>
            </a:r>
          </a:p>
        </p:txBody>
      </p:sp>
      <p:sp>
        <p:nvSpPr>
          <p:cNvPr id="3" name="Content Placeholder 2">
            <a:extLst>
              <a:ext uri="{FF2B5EF4-FFF2-40B4-BE49-F238E27FC236}">
                <a16:creationId xmlns:a16="http://schemas.microsoft.com/office/drawing/2014/main" id="{1732F4BD-4E91-3635-090D-98BBEC214FF0}"/>
              </a:ext>
            </a:extLst>
          </p:cNvPr>
          <p:cNvSpPr>
            <a:spLocks noGrp="1"/>
          </p:cNvSpPr>
          <p:nvPr>
            <p:ph idx="1"/>
          </p:nvPr>
        </p:nvSpPr>
        <p:spPr>
          <a:xfrm>
            <a:off x="838200" y="2219785"/>
            <a:ext cx="4619621" cy="3957178"/>
          </a:xfrm>
        </p:spPr>
        <p:txBody>
          <a:bodyPr vert="horz" lIns="91440" tIns="45720" rIns="91440" bIns="45720" rtlCol="0">
            <a:normAutofit/>
          </a:bodyPr>
          <a:lstStyle/>
          <a:p>
            <a:r>
              <a:rPr lang="en-US" sz="2000" dirty="0">
                <a:solidFill>
                  <a:srgbClr val="FFFFFF"/>
                </a:solidFill>
              </a:rPr>
              <a:t>Targeted Iran Nuclear Facility (Natanz)</a:t>
            </a:r>
          </a:p>
          <a:p>
            <a:r>
              <a:rPr lang="en-US" sz="2000" dirty="0">
                <a:solidFill>
                  <a:srgbClr val="FFFFFF"/>
                </a:solidFill>
              </a:rPr>
              <a:t>Sabotages software used to control centrifuges' speeds.</a:t>
            </a:r>
          </a:p>
          <a:p>
            <a:r>
              <a:rPr lang="en-US" sz="2000" dirty="0">
                <a:solidFill>
                  <a:srgbClr val="FFFFFF"/>
                </a:solidFill>
              </a:rPr>
              <a:t>Centrifuges are spun at super sonic speeds with uranium </a:t>
            </a:r>
            <a:r>
              <a:rPr lang="en-US" sz="2000" dirty="0" err="1">
                <a:solidFill>
                  <a:srgbClr val="FFFFFF"/>
                </a:solidFill>
              </a:rPr>
              <a:t>hexa</a:t>
            </a:r>
            <a:r>
              <a:rPr lang="en-US" sz="2000" dirty="0">
                <a:solidFill>
                  <a:srgbClr val="FFFFFF"/>
                </a:solidFill>
              </a:rPr>
              <a:t> fluoride.</a:t>
            </a:r>
          </a:p>
          <a:p>
            <a:r>
              <a:rPr lang="en-US" sz="2000" dirty="0">
                <a:solidFill>
                  <a:srgbClr val="FFFFFF"/>
                </a:solidFill>
              </a:rPr>
              <a:t>Upon enriching the uranium, a high pressure is built by gas.</a:t>
            </a:r>
          </a:p>
          <a:p>
            <a:r>
              <a:rPr lang="en-US" sz="2000" dirty="0">
                <a:solidFill>
                  <a:srgbClr val="FFFFFF"/>
                </a:solidFill>
              </a:rPr>
              <a:t>Stuxnet closes the valves for gas excretion</a:t>
            </a:r>
          </a:p>
          <a:p>
            <a:r>
              <a:rPr lang="en-US" sz="2000" dirty="0">
                <a:solidFill>
                  <a:srgbClr val="FFFFFF"/>
                </a:solidFill>
              </a:rPr>
              <a:t>Gas solidifies, vessels spun out of control + may explode.</a:t>
            </a:r>
          </a:p>
          <a:p>
            <a:endParaRPr lang="en-US" sz="2000" dirty="0">
              <a:solidFill>
                <a:srgbClr val="FFFFFF"/>
              </a:solidFill>
            </a:endParaRPr>
          </a:p>
        </p:txBody>
      </p:sp>
      <p:pic>
        <p:nvPicPr>
          <p:cNvPr id="13" name="Picture 12" descr="A map of the world with a skull&#10;&#10;Description automatically generated">
            <a:extLst>
              <a:ext uri="{FF2B5EF4-FFF2-40B4-BE49-F238E27FC236}">
                <a16:creationId xmlns:a16="http://schemas.microsoft.com/office/drawing/2014/main" id="{DDFF0FBE-6C92-9EF4-9FF2-57FD016338F4}"/>
              </a:ext>
            </a:extLst>
          </p:cNvPr>
          <p:cNvPicPr>
            <a:picLocks noChangeAspect="1"/>
          </p:cNvPicPr>
          <p:nvPr/>
        </p:nvPicPr>
        <p:blipFill rotWithShape="1">
          <a:blip r:embed="rId3">
            <a:extLst>
              <a:ext uri="{28A0092B-C50C-407E-A947-70E740481C1C}">
                <a14:useLocalDpi xmlns:a14="http://schemas.microsoft.com/office/drawing/2010/main" val="0"/>
              </a:ext>
            </a:extLst>
          </a:blip>
          <a:srcRect l="25990" r="25103"/>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46961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8" name="Picture 7" descr="A diagram of a computer system&#10;&#10;Description automatically generated">
            <a:extLst>
              <a:ext uri="{FF2B5EF4-FFF2-40B4-BE49-F238E27FC236}">
                <a16:creationId xmlns:a16="http://schemas.microsoft.com/office/drawing/2014/main" id="{471DF406-C65D-328B-DE5F-13696DBA8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 y="0"/>
            <a:ext cx="12195048" cy="6858000"/>
          </a:xfrm>
          <a:prstGeom prst="rect">
            <a:avLst/>
          </a:prstGeom>
        </p:spPr>
      </p:pic>
    </p:spTree>
    <p:extLst>
      <p:ext uri="{BB962C8B-B14F-4D97-AF65-F5344CB8AC3E}">
        <p14:creationId xmlns:p14="http://schemas.microsoft.com/office/powerpoint/2010/main" val="3265353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4390C504-A0C4-85AB-52C6-8C0EE32C1D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15" y="82077"/>
            <a:ext cx="11896928" cy="669202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DB4246E-A6AC-4822-6B5F-2995C0520519}"/>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r="3711" b="90124"/>
          <a:stretch/>
        </p:blipFill>
        <p:spPr>
          <a:xfrm>
            <a:off x="145915" y="82077"/>
            <a:ext cx="11455535" cy="670398"/>
          </a:xfrm>
          <a:prstGeom prst="rect">
            <a:avLst/>
          </a:prstGeom>
        </p:spPr>
      </p:pic>
    </p:spTree>
    <p:extLst>
      <p:ext uri="{BB962C8B-B14F-4D97-AF65-F5344CB8AC3E}">
        <p14:creationId xmlns:p14="http://schemas.microsoft.com/office/powerpoint/2010/main" val="2293001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133D148B-BEA5-FB30-C713-DD1E31182BA5}"/>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chemeClr val="tx1"/>
                </a:solidFill>
                <a:latin typeface="+mj-lt"/>
                <a:ea typeface="+mj-ea"/>
                <a:cs typeface="+mj-cs"/>
              </a:rPr>
              <a:t>Questions ?</a:t>
            </a:r>
          </a:p>
        </p:txBody>
      </p:sp>
      <p:sp>
        <p:nvSpPr>
          <p:cNvPr id="15" name="Arc 14">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Oval 16">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3331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7B727D3-F6EE-6EBD-9440-23FDE043F654}"/>
              </a:ext>
            </a:extLst>
          </p:cNvPr>
          <p:cNvSpPr>
            <a:spLocks noGrp="1"/>
          </p:cNvSpPr>
          <p:nvPr>
            <p:ph type="title"/>
          </p:nvPr>
        </p:nvSpPr>
        <p:spPr>
          <a:xfrm>
            <a:off x="838200" y="365125"/>
            <a:ext cx="10515600" cy="1325563"/>
          </a:xfrm>
        </p:spPr>
        <p:txBody>
          <a:bodyPr>
            <a:normAutofit/>
          </a:bodyPr>
          <a:lstStyle/>
          <a:p>
            <a:pPr algn="ctr"/>
            <a:r>
              <a:rPr lang="en-US" dirty="0">
                <a:ea typeface="Calibri Light"/>
                <a:cs typeface="Calibri Light"/>
              </a:rPr>
              <a:t>What is a Virus</a:t>
            </a:r>
            <a:endParaRPr lang="en-US">
              <a:cs typeface="Calibri Light"/>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82CE977-4F7A-678A-8DF4-266DEB2CCFD7}"/>
              </a:ext>
            </a:extLst>
          </p:cNvPr>
          <p:cNvSpPr>
            <a:spLocks noGrp="1"/>
          </p:cNvSpPr>
          <p:nvPr>
            <p:ph idx="1"/>
          </p:nvPr>
        </p:nvSpPr>
        <p:spPr>
          <a:xfrm>
            <a:off x="838200" y="1033546"/>
            <a:ext cx="10515600" cy="4351338"/>
          </a:xfrm>
        </p:spPr>
        <p:txBody>
          <a:bodyPr vert="horz" lIns="91440" tIns="45720" rIns="91440" bIns="45720" rtlCol="0" anchor="ctr">
            <a:normAutofit/>
          </a:bodyPr>
          <a:lstStyle/>
          <a:p>
            <a:pPr marL="0" indent="0">
              <a:buNone/>
            </a:pPr>
            <a:r>
              <a:rPr lang="en-US" dirty="0">
                <a:ea typeface="Calibri" panose="020F0502020204030204"/>
                <a:cs typeface="Calibri" panose="020F0502020204030204"/>
              </a:rPr>
              <a:t>Like the biological term 'virus', viruses in computers work on the same principle. It is essentially a piece of code(a software) that attaches itself with other files, infecting them and replicating itself with the intention of altering or destroying files. This virus may be injected through an email attachment, via USB or any contact with an external network.</a:t>
            </a:r>
            <a:endParaRPr lang="en-US">
              <a:cs typeface="Calibri" panose="020F0502020204030204"/>
            </a:endParaRPr>
          </a:p>
        </p:txBody>
      </p:sp>
    </p:spTree>
    <p:extLst>
      <p:ext uri="{BB962C8B-B14F-4D97-AF65-F5344CB8AC3E}">
        <p14:creationId xmlns:p14="http://schemas.microsoft.com/office/powerpoint/2010/main" val="1485047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4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diagram of a computer process&#10;&#10;Description automatically generated">
            <a:extLst>
              <a:ext uri="{FF2B5EF4-FFF2-40B4-BE49-F238E27FC236}">
                <a16:creationId xmlns:a16="http://schemas.microsoft.com/office/drawing/2014/main" id="{37BED2F8-755E-AD93-CF4D-B4B9A3212674}"/>
              </a:ext>
            </a:extLst>
          </p:cNvPr>
          <p:cNvPicPr>
            <a:picLocks noChangeAspect="1"/>
          </p:cNvPicPr>
          <p:nvPr/>
        </p:nvPicPr>
        <p:blipFill>
          <a:blip r:embed="rId2"/>
          <a:stretch>
            <a:fillRect/>
          </a:stretch>
        </p:blipFill>
        <p:spPr>
          <a:xfrm>
            <a:off x="1783725" y="883123"/>
            <a:ext cx="8624551" cy="5081022"/>
          </a:xfrm>
          <a:prstGeom prst="rect">
            <a:avLst/>
          </a:prstGeom>
        </p:spPr>
      </p:pic>
    </p:spTree>
    <p:extLst>
      <p:ext uri="{BB962C8B-B14F-4D97-AF65-F5344CB8AC3E}">
        <p14:creationId xmlns:p14="http://schemas.microsoft.com/office/powerpoint/2010/main" val="3787931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68EA24-B7CE-455F-80A2-974B45E8D373}"/>
              </a:ext>
            </a:extLst>
          </p:cNvPr>
          <p:cNvSpPr>
            <a:spLocks noGrp="1"/>
          </p:cNvSpPr>
          <p:nvPr>
            <p:ph type="title"/>
          </p:nvPr>
        </p:nvSpPr>
        <p:spPr>
          <a:xfrm>
            <a:off x="1075767" y="1188637"/>
            <a:ext cx="2988234" cy="4480726"/>
          </a:xfrm>
        </p:spPr>
        <p:txBody>
          <a:bodyPr>
            <a:normAutofit/>
          </a:bodyPr>
          <a:lstStyle/>
          <a:p>
            <a:pPr algn="r"/>
            <a:r>
              <a:rPr lang="en-US" sz="6600">
                <a:ea typeface="Calibri Light"/>
                <a:cs typeface="Calibri Light"/>
              </a:rPr>
              <a:t>List of other Threats</a:t>
            </a:r>
            <a:endParaRPr lang="en-US" sz="6600"/>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50E0E29-9182-9EA3-C15F-5DACE22921F8}"/>
              </a:ext>
            </a:extLst>
          </p:cNvPr>
          <p:cNvSpPr>
            <a:spLocks noGrp="1"/>
          </p:cNvSpPr>
          <p:nvPr>
            <p:ph idx="1"/>
          </p:nvPr>
        </p:nvSpPr>
        <p:spPr>
          <a:xfrm>
            <a:off x="5255260" y="1648870"/>
            <a:ext cx="4702848" cy="3560260"/>
          </a:xfrm>
        </p:spPr>
        <p:txBody>
          <a:bodyPr vert="horz" lIns="91440" tIns="45720" rIns="91440" bIns="45720" rtlCol="0" anchor="ctr">
            <a:normAutofit/>
          </a:bodyPr>
          <a:lstStyle/>
          <a:p>
            <a:r>
              <a:rPr lang="en-US" sz="2200">
                <a:ea typeface="Calibri" panose="020F0502020204030204"/>
                <a:cs typeface="Calibri" panose="020F0502020204030204"/>
              </a:rPr>
              <a:t>Phishing</a:t>
            </a:r>
          </a:p>
          <a:p>
            <a:r>
              <a:rPr lang="en-US" sz="2200">
                <a:ea typeface="Calibri" panose="020F0502020204030204"/>
                <a:cs typeface="Calibri" panose="020F0502020204030204"/>
              </a:rPr>
              <a:t>Ransomware</a:t>
            </a:r>
          </a:p>
          <a:p>
            <a:r>
              <a:rPr lang="en-US" sz="2200">
                <a:ea typeface="Calibri" panose="020F0502020204030204"/>
                <a:cs typeface="Calibri" panose="020F0502020204030204"/>
              </a:rPr>
              <a:t>Trojan</a:t>
            </a:r>
          </a:p>
          <a:p>
            <a:r>
              <a:rPr lang="en-US" sz="2200">
                <a:ea typeface="Calibri" panose="020F0502020204030204"/>
                <a:cs typeface="Calibri" panose="020F0502020204030204"/>
              </a:rPr>
              <a:t>Worm</a:t>
            </a:r>
          </a:p>
          <a:p>
            <a:r>
              <a:rPr lang="en-US" sz="2200">
                <a:ea typeface="Calibri" panose="020F0502020204030204"/>
                <a:cs typeface="Calibri" panose="020F0502020204030204"/>
              </a:rPr>
              <a:t>Adware</a:t>
            </a:r>
          </a:p>
          <a:p>
            <a:r>
              <a:rPr lang="en-US" sz="2200">
                <a:ea typeface="Calibri" panose="020F0502020204030204"/>
                <a:cs typeface="Calibri" panose="020F0502020204030204"/>
              </a:rPr>
              <a:t>Spyware</a:t>
            </a:r>
          </a:p>
          <a:p>
            <a:r>
              <a:rPr lang="en-US" sz="2200">
                <a:ea typeface="Calibri" panose="020F0502020204030204"/>
                <a:cs typeface="Calibri" panose="020F0502020204030204"/>
              </a:rPr>
              <a:t>Hacking</a:t>
            </a:r>
          </a:p>
          <a:p>
            <a:r>
              <a:rPr lang="en-US" sz="2200">
                <a:ea typeface="Calibri" panose="020F0502020204030204"/>
                <a:cs typeface="Calibri" panose="020F0502020204030204"/>
              </a:rPr>
              <a:t>Bots</a:t>
            </a:r>
          </a:p>
        </p:txBody>
      </p:sp>
    </p:spTree>
    <p:extLst>
      <p:ext uri="{BB962C8B-B14F-4D97-AF65-F5344CB8AC3E}">
        <p14:creationId xmlns:p14="http://schemas.microsoft.com/office/powerpoint/2010/main" val="2092814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720EC-6CFC-E81A-6B78-13E27C3E7051}"/>
              </a:ext>
            </a:extLst>
          </p:cNvPr>
          <p:cNvSpPr>
            <a:spLocks noGrp="1"/>
          </p:cNvSpPr>
          <p:nvPr>
            <p:ph type="title"/>
          </p:nvPr>
        </p:nvSpPr>
        <p:spPr/>
        <p:txBody>
          <a:bodyPr/>
          <a:lstStyle/>
          <a:p>
            <a:r>
              <a:rPr lang="en-US" dirty="0">
                <a:ea typeface="Calibri Light"/>
                <a:cs typeface="Calibri Light"/>
              </a:rPr>
              <a:t>HISTORY of Antivirus</a:t>
            </a:r>
            <a:endParaRPr lang="en-US" dirty="0"/>
          </a:p>
        </p:txBody>
      </p:sp>
      <p:sp>
        <p:nvSpPr>
          <p:cNvPr id="3" name="Content Placeholder 2">
            <a:extLst>
              <a:ext uri="{FF2B5EF4-FFF2-40B4-BE49-F238E27FC236}">
                <a16:creationId xmlns:a16="http://schemas.microsoft.com/office/drawing/2014/main" id="{917EE9C1-2353-CC2F-FA4D-C0DDBCC60999}"/>
              </a:ext>
            </a:extLst>
          </p:cNvPr>
          <p:cNvSpPr>
            <a:spLocks noGrp="1"/>
          </p:cNvSpPr>
          <p:nvPr>
            <p:ph idx="1"/>
          </p:nvPr>
        </p:nvSpPr>
        <p:spPr/>
        <p:txBody>
          <a:bodyPr vert="horz" lIns="91440" tIns="45720" rIns="91440" bIns="45720" rtlCol="0" anchor="t">
            <a:normAutofit/>
          </a:bodyPr>
          <a:lstStyle/>
          <a:p>
            <a:pPr marL="0" indent="0">
              <a:buNone/>
            </a:pPr>
            <a:r>
              <a:rPr lang="en-US" sz="2000" dirty="0">
                <a:latin typeface="Calibri"/>
                <a:ea typeface="+mn-lt"/>
                <a:cs typeface="+mn-lt"/>
              </a:rPr>
              <a:t>Antivirus software was originally developed to detect and remove </a:t>
            </a:r>
            <a:r>
              <a:rPr lang="en-US" sz="2000" dirty="0">
                <a:latin typeface="Calibri"/>
                <a:ea typeface="+mn-lt"/>
                <a:cs typeface="+mn-lt"/>
                <a:hlinkClick r:id="rId2">
                  <a:extLst>
                    <a:ext uri="{A12FA001-AC4F-418D-AE19-62706E023703}">
                      <ahyp:hlinkClr xmlns:ahyp="http://schemas.microsoft.com/office/drawing/2018/hyperlinkcolor" val="tx"/>
                    </a:ext>
                  </a:extLst>
                </a:hlinkClick>
              </a:rPr>
              <a:t>computer viruses</a:t>
            </a:r>
            <a:r>
              <a:rPr lang="en-US" sz="2000" dirty="0">
                <a:latin typeface="Calibri"/>
                <a:ea typeface="+mn-lt"/>
                <a:cs typeface="+mn-lt"/>
              </a:rPr>
              <a:t>, hence the name. However, with the proliferation of other </a:t>
            </a:r>
            <a:r>
              <a:rPr lang="en-US" sz="2000" dirty="0">
                <a:latin typeface="Calibri"/>
                <a:ea typeface="+mn-lt"/>
                <a:cs typeface="+mn-lt"/>
                <a:hlinkClick r:id="rId3">
                  <a:extLst>
                    <a:ext uri="{A12FA001-AC4F-418D-AE19-62706E023703}">
                      <ahyp:hlinkClr xmlns:ahyp="http://schemas.microsoft.com/office/drawing/2018/hyperlinkcolor" val="tx"/>
                    </a:ext>
                  </a:extLst>
                </a:hlinkClick>
              </a:rPr>
              <a:t>malware</a:t>
            </a:r>
            <a:r>
              <a:rPr lang="en-US" sz="2000" dirty="0">
                <a:latin typeface="Calibri"/>
                <a:ea typeface="+mn-lt"/>
                <a:cs typeface="+mn-lt"/>
              </a:rPr>
              <a:t>, antivirus software started to protect against other computer threats. Some products also include protection from malicious </a:t>
            </a:r>
            <a:r>
              <a:rPr lang="en-US" sz="2000" dirty="0">
                <a:latin typeface="Calibri"/>
                <a:ea typeface="+mn-lt"/>
                <a:cs typeface="+mn-lt"/>
                <a:hlinkClick r:id="rId4">
                  <a:extLst>
                    <a:ext uri="{A12FA001-AC4F-418D-AE19-62706E023703}">
                      <ahyp:hlinkClr xmlns:ahyp="http://schemas.microsoft.com/office/drawing/2018/hyperlinkcolor" val="tx"/>
                    </a:ext>
                  </a:extLst>
                </a:hlinkClick>
              </a:rPr>
              <a:t>URLs</a:t>
            </a:r>
            <a:r>
              <a:rPr lang="en-US" sz="2000" dirty="0">
                <a:latin typeface="Calibri"/>
                <a:ea typeface="+mn-lt"/>
                <a:cs typeface="+mn-lt"/>
              </a:rPr>
              <a:t>, </a:t>
            </a:r>
            <a:r>
              <a:rPr lang="en-US" sz="2000" dirty="0">
                <a:latin typeface="Calibri"/>
                <a:ea typeface="+mn-lt"/>
                <a:cs typeface="+mn-lt"/>
                <a:hlinkClick r:id="rId5">
                  <a:extLst>
                    <a:ext uri="{A12FA001-AC4F-418D-AE19-62706E023703}">
                      <ahyp:hlinkClr xmlns:ahyp="http://schemas.microsoft.com/office/drawing/2018/hyperlinkcolor" val="tx"/>
                    </a:ext>
                  </a:extLst>
                </a:hlinkClick>
              </a:rPr>
              <a:t>spam</a:t>
            </a:r>
            <a:r>
              <a:rPr lang="en-US" sz="2000" dirty="0">
                <a:latin typeface="Calibri"/>
                <a:ea typeface="+mn-lt"/>
                <a:cs typeface="+mn-lt"/>
              </a:rPr>
              <a:t>, and </a:t>
            </a:r>
            <a:r>
              <a:rPr lang="en-US" sz="2000" dirty="0">
                <a:latin typeface="Calibri"/>
                <a:ea typeface="+mn-lt"/>
                <a:cs typeface="+mn-lt"/>
                <a:hlinkClick r:id="rId6">
                  <a:extLst>
                    <a:ext uri="{A12FA001-AC4F-418D-AE19-62706E023703}">
                      <ahyp:hlinkClr xmlns:ahyp="http://schemas.microsoft.com/office/drawing/2018/hyperlinkcolor" val="tx"/>
                    </a:ext>
                  </a:extLst>
                </a:hlinkClick>
              </a:rPr>
              <a:t>phishing</a:t>
            </a:r>
            <a:r>
              <a:rPr lang="en-US" sz="2000" dirty="0">
                <a:latin typeface="Calibri"/>
                <a:ea typeface="+mn-lt"/>
                <a:cs typeface="+mn-lt"/>
              </a:rPr>
              <a:t>.</a:t>
            </a:r>
          </a:p>
          <a:p>
            <a:pPr marL="0" indent="0">
              <a:buNone/>
            </a:pPr>
            <a:r>
              <a:rPr lang="en-US" sz="2000" dirty="0">
                <a:latin typeface="Calibri"/>
                <a:ea typeface="+mn-lt"/>
                <a:cs typeface="+mn-lt"/>
              </a:rPr>
              <a:t>The origins of antivirus software may be traced back to 1971, during which the initial instance of a computer virus, named Creeper, emerged and propagated among PDP-10 mainframe computers produced by Digital Equipment Corporation (DEC).</a:t>
            </a:r>
            <a:r>
              <a:rPr lang="en-US" sz="2000" dirty="0">
                <a:solidFill>
                  <a:srgbClr val="000000"/>
                </a:solidFill>
                <a:latin typeface="Calibri"/>
                <a:ea typeface="+mn-lt"/>
                <a:cs typeface="+mn-lt"/>
              </a:rPr>
              <a:t> </a:t>
            </a:r>
            <a:r>
              <a:rPr lang="en-US" sz="2000" dirty="0">
                <a:solidFill>
                  <a:srgbClr val="202122"/>
                </a:solidFill>
                <a:latin typeface="Calibri"/>
                <a:ea typeface="+mn-lt"/>
                <a:cs typeface="+mn-lt"/>
              </a:rPr>
              <a:t>The development of the Reaper was undertaken by American computer programmer Ray Tomlinson as a means to counteract the Creeper.</a:t>
            </a:r>
            <a:endParaRPr lang="en-US" sz="2000">
              <a:latin typeface="Calibri"/>
              <a:ea typeface="Calibri" panose="020F0502020204030204"/>
              <a:cs typeface="Calibri" panose="020F0502020204030204"/>
            </a:endParaRPr>
          </a:p>
          <a:p>
            <a:pPr marL="0" indent="0">
              <a:buNone/>
            </a:pPr>
            <a:r>
              <a:rPr lang="en-US" sz="2000" b="1" dirty="0">
                <a:solidFill>
                  <a:srgbClr val="202122"/>
                </a:solidFill>
                <a:ea typeface="+mn-lt"/>
                <a:cs typeface="+mn-lt"/>
              </a:rPr>
              <a:t>The First True Antivirus Software</a:t>
            </a:r>
            <a:endParaRPr lang="en-US" sz="2000">
              <a:ea typeface="Calibri"/>
              <a:cs typeface="Calibri"/>
            </a:endParaRPr>
          </a:p>
          <a:p>
            <a:pPr marL="0" indent="0">
              <a:buNone/>
            </a:pPr>
            <a:r>
              <a:rPr lang="en-US" sz="2000" dirty="0">
                <a:solidFill>
                  <a:srgbClr val="202122"/>
                </a:solidFill>
                <a:ea typeface="+mn-lt"/>
                <a:cs typeface="+mn-lt"/>
              </a:rPr>
              <a:t>In the year 1987, Bernd Robert Fix, a renowned German computer security expert, developed a software program with the objective of eliminating the Vienna virus. This particular virus had the capability to infect .com files specifically on systems operating on the DOS platform.</a:t>
            </a:r>
            <a:endParaRPr lang="en-US" sz="2000">
              <a:ea typeface="Calibri"/>
              <a:cs typeface="Calibri"/>
            </a:endParaRPr>
          </a:p>
        </p:txBody>
      </p:sp>
    </p:spTree>
    <p:extLst>
      <p:ext uri="{BB962C8B-B14F-4D97-AF65-F5344CB8AC3E}">
        <p14:creationId xmlns:p14="http://schemas.microsoft.com/office/powerpoint/2010/main" val="1581417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A42076-9AEA-B886-C2AA-6EE3B5149EA1}"/>
              </a:ext>
            </a:extLst>
          </p:cNvPr>
          <p:cNvSpPr>
            <a:spLocks noGrp="1"/>
          </p:cNvSpPr>
          <p:nvPr>
            <p:ph type="title"/>
          </p:nvPr>
        </p:nvSpPr>
        <p:spPr>
          <a:xfrm>
            <a:off x="1006900" y="1188637"/>
            <a:ext cx="3141430" cy="4480726"/>
          </a:xfrm>
        </p:spPr>
        <p:txBody>
          <a:bodyPr>
            <a:normAutofit/>
          </a:bodyPr>
          <a:lstStyle/>
          <a:p>
            <a:pPr algn="r"/>
            <a:r>
              <a:rPr lang="en-US" sz="6600">
                <a:ea typeface="Calibri Light"/>
                <a:cs typeface="Calibri Light"/>
              </a:rPr>
              <a:t>Early Viruses</a:t>
            </a:r>
            <a:endParaRPr lang="en-US" sz="6600"/>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6CAD367-AD85-CDD0-3CE3-AA4FFF3D4F54}"/>
              </a:ext>
            </a:extLst>
          </p:cNvPr>
          <p:cNvSpPr>
            <a:spLocks noGrp="1"/>
          </p:cNvSpPr>
          <p:nvPr>
            <p:ph idx="1"/>
          </p:nvPr>
        </p:nvSpPr>
        <p:spPr>
          <a:xfrm>
            <a:off x="5138928" y="1338729"/>
            <a:ext cx="4795584" cy="4180542"/>
          </a:xfrm>
        </p:spPr>
        <p:txBody>
          <a:bodyPr vert="horz" lIns="91440" tIns="45720" rIns="91440" bIns="45720" rtlCol="0" anchor="b">
            <a:normAutofit/>
          </a:bodyPr>
          <a:lstStyle/>
          <a:p>
            <a:pPr marL="0" indent="0">
              <a:buNone/>
            </a:pPr>
            <a:r>
              <a:rPr lang="en-US" sz="2400" dirty="0">
                <a:ea typeface="Calibri" panose="020F0502020204030204"/>
                <a:cs typeface="Calibri" panose="020F0502020204030204"/>
              </a:rPr>
              <a:t>...talk about John von </a:t>
            </a:r>
            <a:r>
              <a:rPr lang="en-US" sz="2400" dirty="0" err="1">
                <a:ea typeface="Calibri" panose="020F0502020204030204"/>
                <a:cs typeface="Calibri" panose="020F0502020204030204"/>
              </a:rPr>
              <a:t>Nuemans</a:t>
            </a:r>
            <a:r>
              <a:rPr lang="en-US" sz="2400" dirty="0">
                <a:ea typeface="Calibri" panose="020F0502020204030204"/>
                <a:cs typeface="Calibri" panose="020F0502020204030204"/>
              </a:rPr>
              <a:t> idea of computer programs replicating itself in 1949 and Elk Cloner</a:t>
            </a:r>
          </a:p>
          <a:p>
            <a:pPr marL="457200" indent="-457200"/>
            <a:r>
              <a:rPr lang="en-US" sz="2400" dirty="0">
                <a:ea typeface="Calibri" panose="020F0502020204030204"/>
                <a:cs typeface="Calibri" panose="020F0502020204030204"/>
              </a:rPr>
              <a:t>The Creeper - 1971</a:t>
            </a:r>
          </a:p>
          <a:p>
            <a:pPr marL="457200" indent="-457200"/>
            <a:r>
              <a:rPr lang="en-US" sz="2400" dirty="0">
                <a:ea typeface="Calibri" panose="020F0502020204030204"/>
                <a:cs typeface="Calibri" panose="020F0502020204030204"/>
              </a:rPr>
              <a:t>ILOVEYOU - 2000</a:t>
            </a:r>
          </a:p>
          <a:p>
            <a:pPr marL="457200" indent="-457200"/>
            <a:r>
              <a:rPr lang="en-US" sz="2400" dirty="0" err="1">
                <a:ea typeface="Calibri" panose="020F0502020204030204"/>
                <a:cs typeface="Calibri" panose="020F0502020204030204"/>
              </a:rPr>
              <a:t>MyDoom</a:t>
            </a:r>
            <a:r>
              <a:rPr lang="en-US" sz="2400" dirty="0">
                <a:ea typeface="Calibri" panose="020F0502020204030204"/>
                <a:cs typeface="Calibri" panose="020F0502020204030204"/>
              </a:rPr>
              <a:t> – 2004</a:t>
            </a:r>
          </a:p>
          <a:p>
            <a:pPr marL="457200" indent="-457200"/>
            <a:r>
              <a:rPr lang="en-US" sz="2400" dirty="0">
                <a:ea typeface="Calibri" panose="020F0502020204030204"/>
                <a:cs typeface="Calibri" panose="020F0502020204030204"/>
              </a:rPr>
              <a:t>Chernobyl - 1998</a:t>
            </a:r>
          </a:p>
          <a:p>
            <a:pPr marL="457200" indent="-457200"/>
            <a:endParaRPr lang="en-US" sz="2400">
              <a:ea typeface="Calibri" panose="020F0502020204030204"/>
              <a:cs typeface="Calibri" panose="020F0502020204030204"/>
            </a:endParaRPr>
          </a:p>
          <a:p>
            <a:pPr marL="457200" indent="-457200"/>
            <a:endParaRPr lang="en-US" sz="2400">
              <a:ea typeface="Calibri" panose="020F0502020204030204"/>
              <a:cs typeface="Calibri" panose="020F0502020204030204"/>
            </a:endParaRPr>
          </a:p>
          <a:p>
            <a:pPr marL="457200" indent="-457200"/>
            <a:endParaRPr lang="en-US" sz="2400">
              <a:ea typeface="Calibri" panose="020F0502020204030204"/>
              <a:cs typeface="Calibri" panose="020F0502020204030204"/>
            </a:endParaRPr>
          </a:p>
        </p:txBody>
      </p:sp>
    </p:spTree>
    <p:extLst>
      <p:ext uri="{BB962C8B-B14F-4D97-AF65-F5344CB8AC3E}">
        <p14:creationId xmlns:p14="http://schemas.microsoft.com/office/powerpoint/2010/main" val="3328350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0B7D7-0AEE-04DD-3C25-10DDFFF0D4F8}"/>
              </a:ext>
            </a:extLst>
          </p:cNvPr>
          <p:cNvSpPr>
            <a:spLocks noGrp="1"/>
          </p:cNvSpPr>
          <p:nvPr>
            <p:ph type="title"/>
          </p:nvPr>
        </p:nvSpPr>
        <p:spPr/>
        <p:txBody>
          <a:bodyPr/>
          <a:lstStyle/>
          <a:p>
            <a:r>
              <a:rPr lang="en-US" dirty="0">
                <a:ea typeface="Calibri Light"/>
                <a:cs typeface="Calibri Light"/>
              </a:rPr>
              <a:t>The need for Antivirus</a:t>
            </a:r>
            <a:endParaRPr lang="en-US" dirty="0" err="1"/>
          </a:p>
        </p:txBody>
      </p:sp>
      <p:sp>
        <p:nvSpPr>
          <p:cNvPr id="3" name="Content Placeholder 2">
            <a:extLst>
              <a:ext uri="{FF2B5EF4-FFF2-40B4-BE49-F238E27FC236}">
                <a16:creationId xmlns:a16="http://schemas.microsoft.com/office/drawing/2014/main" id="{51580A56-7ACB-6B26-9D36-6C47DC144CCC}"/>
              </a:ext>
            </a:extLst>
          </p:cNvPr>
          <p:cNvSpPr>
            <a:spLocks noGrp="1"/>
          </p:cNvSpPr>
          <p:nvPr>
            <p:ph idx="1"/>
          </p:nvPr>
        </p:nvSpPr>
        <p:spPr>
          <a:xfrm>
            <a:off x="849573" y="1484431"/>
            <a:ext cx="10515600" cy="4351338"/>
          </a:xfrm>
        </p:spPr>
        <p:txBody>
          <a:bodyPr vert="horz" lIns="91440" tIns="45720" rIns="91440" bIns="45720" rtlCol="0" anchor="t">
            <a:noAutofit/>
          </a:bodyPr>
          <a:lstStyle/>
          <a:p>
            <a:pPr marL="0" indent="0">
              <a:buNone/>
            </a:pPr>
            <a:r>
              <a:rPr lang="en-US" sz="1800" dirty="0">
                <a:ea typeface="Calibri"/>
                <a:cs typeface="Calibri"/>
              </a:rPr>
              <a:t>Knowing that a program of size in KBs can destroy whole computers and affect multiple lives, the need for antivirus is important. Using an antivirus includes multiple advantages, some of them being:</a:t>
            </a:r>
          </a:p>
          <a:p>
            <a:pPr marL="285750" indent="-285750"/>
            <a:r>
              <a:rPr lang="en-US" sz="1800" b="1" dirty="0">
                <a:ea typeface="+mn-lt"/>
                <a:cs typeface="+mn-lt"/>
              </a:rPr>
              <a:t>Protect Personal Data:</a:t>
            </a:r>
            <a:r>
              <a:rPr lang="en-US" sz="1800" dirty="0">
                <a:ea typeface="+mn-lt"/>
                <a:cs typeface="+mn-lt"/>
              </a:rPr>
              <a:t> Shield sensitive information from theft and prevent Data Loss and Theft:</a:t>
            </a:r>
          </a:p>
          <a:p>
            <a:pPr marL="285750" indent="-285750"/>
            <a:r>
              <a:rPr lang="en-US" sz="1800" b="1" dirty="0">
                <a:ea typeface="+mn-lt"/>
                <a:cs typeface="+mn-lt"/>
              </a:rPr>
              <a:t>Email and Web Protection: </a:t>
            </a:r>
            <a:r>
              <a:rPr lang="en-US" sz="1800" dirty="0">
                <a:ea typeface="+mn-lt"/>
                <a:cs typeface="+mn-lt"/>
              </a:rPr>
              <a:t>Antivirus software often includes features that protect you from malicious email attachments, phishing scams, and dangerous websites.</a:t>
            </a:r>
          </a:p>
          <a:p>
            <a:pPr marL="285750" indent="-285750"/>
            <a:r>
              <a:rPr lang="en-US" sz="1800" b="1" dirty="0">
                <a:ea typeface="+mn-lt"/>
                <a:cs typeface="+mn-lt"/>
              </a:rPr>
              <a:t>Safe Online Banking and Shopping: </a:t>
            </a:r>
            <a:r>
              <a:rPr lang="en-US" sz="1800" dirty="0">
                <a:ea typeface="+mn-lt"/>
                <a:cs typeface="+mn-lt"/>
              </a:rPr>
              <a:t>Antivirus solutions contribute to the security of online financial transactions and shopping by safeguarding against banking trojans and other threats that attempt to steal login credentials and financial information.</a:t>
            </a:r>
          </a:p>
          <a:p>
            <a:pPr marL="285750" indent="-285750"/>
            <a:r>
              <a:rPr lang="en-US" sz="1800" b="1" dirty="0">
                <a:ea typeface="+mn-lt"/>
                <a:cs typeface="+mn-lt"/>
              </a:rPr>
              <a:t>System Performance Optimization: </a:t>
            </a:r>
            <a:r>
              <a:rPr lang="en-US" sz="1800" dirty="0">
                <a:ea typeface="+mn-lt"/>
                <a:cs typeface="+mn-lt"/>
              </a:rPr>
              <a:t>Some antivirus programs include tools to optimize system performance by identifying and removing unnecessary files, temporary data, and other elements that can slow down your device. This can help maintain the efficiency of your computer.</a:t>
            </a:r>
            <a:endParaRPr lang="en-US" sz="1800" dirty="0">
              <a:ea typeface="Calibri"/>
              <a:cs typeface="Calibri"/>
            </a:endParaRPr>
          </a:p>
          <a:p>
            <a:pPr marL="285750" indent="-285750"/>
            <a:r>
              <a:rPr lang="en-US" sz="1800" b="1" dirty="0">
                <a:ea typeface="+mn-lt"/>
                <a:cs typeface="+mn-lt"/>
              </a:rPr>
              <a:t>Prevent Financial Loss:</a:t>
            </a:r>
            <a:r>
              <a:rPr lang="en-US" sz="1800" dirty="0">
                <a:ea typeface="+mn-lt"/>
                <a:cs typeface="+mn-lt"/>
              </a:rPr>
              <a:t> Stop ransomware attacks demanding payment for data decryption.</a:t>
            </a:r>
          </a:p>
          <a:p>
            <a:pPr marL="285750" indent="-285750"/>
            <a:r>
              <a:rPr lang="en-US" sz="1800" b="1" dirty="0">
                <a:ea typeface="+mn-lt"/>
                <a:cs typeface="+mn-lt"/>
              </a:rPr>
              <a:t>Maintain System Integrity:</a:t>
            </a:r>
            <a:r>
              <a:rPr lang="en-US" sz="1800" dirty="0">
                <a:ea typeface="+mn-lt"/>
                <a:cs typeface="+mn-lt"/>
              </a:rPr>
              <a:t> Ensure your device functions without compromise.</a:t>
            </a:r>
          </a:p>
          <a:p>
            <a:pPr marL="285750" indent="-285750"/>
            <a:r>
              <a:rPr lang="en-US" sz="1800" b="1" dirty="0">
                <a:ea typeface="Calibri"/>
                <a:cs typeface="Calibri"/>
              </a:rPr>
              <a:t>Protection Against Malware:</a:t>
            </a:r>
            <a:r>
              <a:rPr lang="en-US" sz="1800" b="1" dirty="0">
                <a:ea typeface="+mn-lt"/>
                <a:cs typeface="+mn-lt"/>
              </a:rPr>
              <a:t> </a:t>
            </a:r>
            <a:r>
              <a:rPr lang="en-US" sz="1800" dirty="0">
                <a:ea typeface="+mn-lt"/>
                <a:cs typeface="+mn-lt"/>
              </a:rPr>
              <a:t>Antivirus software is designed to detect, prevent, and remove malicious software, commonly known as malware. This includes viruses, worms, trojan horses, ransomware, spyware, and other types of harmful programs that can compromise the security and functionality of your devices.</a:t>
            </a:r>
            <a:endParaRPr lang="en-US" sz="1800" dirty="0">
              <a:ea typeface="Calibri"/>
              <a:cs typeface="Calibri"/>
            </a:endParaRPr>
          </a:p>
        </p:txBody>
      </p:sp>
    </p:spTree>
    <p:extLst>
      <p:ext uri="{BB962C8B-B14F-4D97-AF65-F5344CB8AC3E}">
        <p14:creationId xmlns:p14="http://schemas.microsoft.com/office/powerpoint/2010/main" val="3965770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85299-BD97-43C7-999D-9991BF750873}"/>
              </a:ext>
            </a:extLst>
          </p:cNvPr>
          <p:cNvSpPr>
            <a:spLocks noGrp="1"/>
          </p:cNvSpPr>
          <p:nvPr>
            <p:ph type="title"/>
          </p:nvPr>
        </p:nvSpPr>
        <p:spPr/>
        <p:txBody>
          <a:bodyPr/>
          <a:lstStyle/>
          <a:p>
            <a:r>
              <a:rPr lang="en-US" dirty="0">
                <a:ea typeface="Calibri Light"/>
                <a:cs typeface="Calibri Light"/>
              </a:rPr>
              <a:t>Methods of threat identification</a:t>
            </a:r>
            <a:endParaRPr lang="en-US" dirty="0"/>
          </a:p>
        </p:txBody>
      </p:sp>
      <p:graphicFrame>
        <p:nvGraphicFramePr>
          <p:cNvPr id="6" name="Content Placeholder 2">
            <a:extLst>
              <a:ext uri="{FF2B5EF4-FFF2-40B4-BE49-F238E27FC236}">
                <a16:creationId xmlns:a16="http://schemas.microsoft.com/office/drawing/2014/main" id="{B12C3A41-9DF7-FFF7-0992-F0E3DF8B556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9640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TotalTime>
  <Words>2050</Words>
  <Application>Microsoft Office PowerPoint</Application>
  <PresentationFormat>Widescreen</PresentationFormat>
  <Paragraphs>119</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Franklin Gothic</vt:lpstr>
      <vt:lpstr>Times New Roman</vt:lpstr>
      <vt:lpstr>office theme</vt:lpstr>
      <vt:lpstr>PowerPoint Presentation</vt:lpstr>
      <vt:lpstr>What is Antivirus</vt:lpstr>
      <vt:lpstr>What is a Virus</vt:lpstr>
      <vt:lpstr>PowerPoint Presentation</vt:lpstr>
      <vt:lpstr>List of other Threats</vt:lpstr>
      <vt:lpstr>HISTORY of Antivirus</vt:lpstr>
      <vt:lpstr>Early Viruses</vt:lpstr>
      <vt:lpstr>The need for Antivirus</vt:lpstr>
      <vt:lpstr>Methods of threat identification</vt:lpstr>
      <vt:lpstr>What happens next</vt:lpstr>
      <vt:lpstr>What happens next</vt:lpstr>
      <vt:lpstr>PowerPoint Presentation</vt:lpstr>
      <vt:lpstr>Types of Antivirus</vt:lpstr>
      <vt:lpstr>Types of Antivirus</vt:lpstr>
      <vt:lpstr>PowerPoint Presentation</vt:lpstr>
      <vt:lpstr>PowerPoint Presentation</vt:lpstr>
      <vt:lpstr>Practices to stay safe from Viruses</vt:lpstr>
      <vt:lpstr>Antivirus in Modern Era</vt:lpstr>
      <vt:lpstr>Antivirus in Modern Era</vt:lpstr>
      <vt:lpstr>Top Antivirus Options</vt:lpstr>
      <vt:lpstr>Antivirus in Pakistan</vt:lpstr>
      <vt:lpstr> </vt:lpstr>
      <vt:lpstr>PowerPoint Presentation</vt:lpstr>
      <vt:lpstr>PowerPoint Presentation</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abdul munam</cp:lastModifiedBy>
  <cp:revision>720</cp:revision>
  <dcterms:created xsi:type="dcterms:W3CDTF">2023-11-18T13:54:58Z</dcterms:created>
  <dcterms:modified xsi:type="dcterms:W3CDTF">2023-11-29T17:44:45Z</dcterms:modified>
</cp:coreProperties>
</file>